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8"/>
  </p:notesMasterIdLst>
  <p:sldIdLst>
    <p:sldId id="256" r:id="rId5"/>
    <p:sldId id="257" r:id="rId6"/>
    <p:sldId id="269" r:id="rId7"/>
    <p:sldId id="258" r:id="rId8"/>
    <p:sldId id="270" r:id="rId9"/>
    <p:sldId id="259" r:id="rId10"/>
    <p:sldId id="271" r:id="rId11"/>
    <p:sldId id="260" r:id="rId12"/>
    <p:sldId id="272" r:id="rId13"/>
    <p:sldId id="261" r:id="rId14"/>
    <p:sldId id="273" r:id="rId15"/>
    <p:sldId id="264" r:id="rId16"/>
    <p:sldId id="275" r:id="rId17"/>
    <p:sldId id="265" r:id="rId18"/>
    <p:sldId id="276" r:id="rId19"/>
    <p:sldId id="266" r:id="rId20"/>
    <p:sldId id="277" r:id="rId21"/>
    <p:sldId id="267" r:id="rId22"/>
    <p:sldId id="278" r:id="rId23"/>
    <p:sldId id="263" r:id="rId24"/>
    <p:sldId id="268" r:id="rId25"/>
    <p:sldId id="279" r:id="rId26"/>
    <p:sldId id="262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CF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68" d="100"/>
          <a:sy n="68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D1B4F9-8FA4-4689-8EDC-6C1007503356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6A5AD6-E849-4C6A-B29C-66CFBE7EA6A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380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6A5AD6-E849-4C6A-B29C-66CFBE7EA6A1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1907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C2D0E-1CA8-41F4-BF58-FA0A7368B286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9481C-1898-4340-892A-6E26DEBF4C1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572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C2D0E-1CA8-41F4-BF58-FA0A7368B286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9481C-1898-4340-892A-6E26DEBF4C1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1838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C2D0E-1CA8-41F4-BF58-FA0A7368B286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9481C-1898-4340-892A-6E26DEBF4C1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9614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C2D0E-1CA8-41F4-BF58-FA0A7368B286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9481C-1898-4340-892A-6E26DEBF4C1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1224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C2D0E-1CA8-41F4-BF58-FA0A7368B286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9481C-1898-4340-892A-6E26DEBF4C1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756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C2D0E-1CA8-41F4-BF58-FA0A7368B286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9481C-1898-4340-892A-6E26DEBF4C1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8516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C2D0E-1CA8-41F4-BF58-FA0A7368B286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9481C-1898-4340-892A-6E26DEBF4C1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5816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C2D0E-1CA8-41F4-BF58-FA0A7368B286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9481C-1898-4340-892A-6E26DEBF4C1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235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C2D0E-1CA8-41F4-BF58-FA0A7368B286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9481C-1898-4340-892A-6E26DEBF4C1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9914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C2D0E-1CA8-41F4-BF58-FA0A7368B286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9481C-1898-4340-892A-6E26DEBF4C1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5939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C2D0E-1CA8-41F4-BF58-FA0A7368B286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9481C-1898-4340-892A-6E26DEBF4C1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0357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C2D0E-1CA8-41F4-BF58-FA0A7368B286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69481C-1898-4340-892A-6E26DEBF4C1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2407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55.jpg"/><Relationship Id="rId7" Type="http://schemas.openxmlformats.org/officeDocument/2006/relationships/image" Target="../media/image59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g"/><Relationship Id="rId3" Type="http://schemas.openxmlformats.org/officeDocument/2006/relationships/image" Target="../media/image65.jpg"/><Relationship Id="rId7" Type="http://schemas.openxmlformats.org/officeDocument/2006/relationships/image" Target="../media/image69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4" Type="http://schemas.openxmlformats.org/officeDocument/2006/relationships/image" Target="../media/image66.jpg"/><Relationship Id="rId9" Type="http://schemas.openxmlformats.org/officeDocument/2006/relationships/image" Target="../media/image7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rain, grass&#10;&#10;Description automatically generated">
            <a:extLst>
              <a:ext uri="{FF2B5EF4-FFF2-40B4-BE49-F238E27FC236}">
                <a16:creationId xmlns:a16="http://schemas.microsoft.com/office/drawing/2014/main" id="{6B1ECFE2-6707-449C-B7BD-14141188E7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57BAD9-D7E9-4A9B-9340-479EDAB495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6210" y="4909985"/>
            <a:ext cx="5582690" cy="1185353"/>
          </a:xfrm>
        </p:spPr>
        <p:txBody>
          <a:bodyPr anchor="ctr">
            <a:normAutofit/>
          </a:bodyPr>
          <a:lstStyle/>
          <a:p>
            <a:pPr algn="l"/>
            <a:r>
              <a:rPr lang="en-GB" sz="4800" b="1" dirty="0">
                <a:latin typeface="Sofia Pro" panose="020B0000000000000000" pitchFamily="34" charset="0"/>
              </a:rPr>
              <a:t>Less waste lifestyle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C45B9A-9CE4-4F44-AF60-33395F1AC8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10734" y="4909984"/>
            <a:ext cx="2228641" cy="1185353"/>
          </a:xfrm>
        </p:spPr>
        <p:txBody>
          <a:bodyPr anchor="ctr">
            <a:normAutofit/>
          </a:bodyPr>
          <a:lstStyle/>
          <a:p>
            <a:pPr algn="l"/>
            <a:r>
              <a:rPr lang="en-GB" sz="17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1198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ood, green, table, fruit&#10;&#10;Description automatically generated">
            <a:extLst>
              <a:ext uri="{FF2B5EF4-FFF2-40B4-BE49-F238E27FC236}">
                <a16:creationId xmlns:a16="http://schemas.microsoft.com/office/drawing/2014/main" id="{847D6A39-A012-4929-813C-15160B18A3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2" b="9019"/>
          <a:stretch/>
        </p:blipFill>
        <p:spPr>
          <a:xfrm>
            <a:off x="0" y="0"/>
            <a:ext cx="12191980" cy="6857990"/>
          </a:xfrm>
          <a:prstGeom prst="rect">
            <a:avLst/>
          </a:prstGeom>
        </p:spPr>
      </p:pic>
      <p:pic>
        <p:nvPicPr>
          <p:cNvPr id="7" name="Picture 6" descr="A piece of food&#10;&#10;Description automatically generated">
            <a:extLst>
              <a:ext uri="{FF2B5EF4-FFF2-40B4-BE49-F238E27FC236}">
                <a16:creationId xmlns:a16="http://schemas.microsoft.com/office/drawing/2014/main" id="{32097030-BA64-49A0-9411-65CAEE8339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85" b="5925"/>
          <a:stretch/>
        </p:blipFill>
        <p:spPr>
          <a:xfrm>
            <a:off x="886686" y="637284"/>
            <a:ext cx="5037832" cy="51984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3F59D1D-32AD-44FA-B88E-BB08750DA9FA}"/>
              </a:ext>
            </a:extLst>
          </p:cNvPr>
          <p:cNvSpPr txBox="1"/>
          <p:nvPr/>
        </p:nvSpPr>
        <p:spPr>
          <a:xfrm>
            <a:off x="6372249" y="1287623"/>
            <a:ext cx="626746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Sofia Pro" panose="020B0000000000000000" pitchFamily="34" charset="0"/>
              </a:rPr>
              <a:t>Van </a:t>
            </a:r>
            <a:r>
              <a:rPr lang="en-GB" sz="3200" dirty="0" err="1">
                <a:latin typeface="Sofia Pro" panose="020B0000000000000000" pitchFamily="34" charset="0"/>
              </a:rPr>
              <a:t>fles</a:t>
            </a:r>
            <a:r>
              <a:rPr lang="en-GB" sz="3200" dirty="0">
                <a:latin typeface="Sofia Pro" panose="020B0000000000000000" pitchFamily="34" charset="0"/>
              </a:rPr>
              <a:t> </a:t>
            </a:r>
            <a:r>
              <a:rPr lang="en-GB" sz="3200" dirty="0" err="1">
                <a:latin typeface="Sofia Pro" panose="020B0000000000000000" pitchFamily="34" charset="0"/>
              </a:rPr>
              <a:t>naar</a:t>
            </a:r>
            <a:r>
              <a:rPr lang="en-GB" sz="3200" dirty="0">
                <a:latin typeface="Sofia Pro" panose="020B0000000000000000" pitchFamily="34" charset="0"/>
              </a:rPr>
              <a:t> </a:t>
            </a:r>
            <a:r>
              <a:rPr lang="en-GB" sz="3200" dirty="0" err="1">
                <a:latin typeface="Sofia Pro" panose="020B0000000000000000" pitchFamily="34" charset="0"/>
              </a:rPr>
              <a:t>blok</a:t>
            </a:r>
            <a:endParaRPr lang="en-GB" sz="3200" dirty="0">
              <a:latin typeface="Sofia Pro" panose="020B0000000000000000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200" dirty="0" err="1">
                <a:latin typeface="Sofia Pro" panose="020B0000000000000000" pitchFamily="34" charset="0"/>
              </a:rPr>
              <a:t>Douchegel</a:t>
            </a:r>
            <a:endParaRPr lang="en-GB" sz="3200" dirty="0">
              <a:latin typeface="Sofia Pro" panose="020B0000000000000000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200" dirty="0" err="1">
                <a:latin typeface="Sofia Pro" panose="020B0000000000000000" pitchFamily="34" charset="0"/>
              </a:rPr>
              <a:t>Haarshampoo</a:t>
            </a:r>
            <a:endParaRPr lang="en-GB" sz="3200" dirty="0">
              <a:latin typeface="Sofia Pro" panose="020B0000000000000000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200" dirty="0" err="1">
                <a:latin typeface="Sofia Pro" panose="020B0000000000000000" pitchFamily="34" charset="0"/>
              </a:rPr>
              <a:t>Afwasmiddel</a:t>
            </a:r>
            <a:endParaRPr lang="en-GB" sz="3200" dirty="0">
              <a:latin typeface="Sofia Pro" panose="020B0000000000000000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200" dirty="0" err="1">
                <a:latin typeface="Sofia Pro" panose="020B0000000000000000" pitchFamily="34" charset="0"/>
              </a:rPr>
              <a:t>Handzeep</a:t>
            </a:r>
            <a:endParaRPr lang="en-GB" sz="3200" dirty="0">
              <a:latin typeface="Sofia Pro" panose="020B0000000000000000" pitchFamily="34" charset="0"/>
            </a:endParaRPr>
          </a:p>
          <a:p>
            <a:endParaRPr lang="en-GB" sz="4800" dirty="0">
              <a:latin typeface="Sofia Pro" panose="020B0000000000000000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4800" dirty="0">
              <a:solidFill>
                <a:schemeClr val="accent4"/>
              </a:solidFill>
              <a:latin typeface="Sofia Pro" panose="020B00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6614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ater next to a tree&#10;&#10;Description automatically generated">
            <a:extLst>
              <a:ext uri="{FF2B5EF4-FFF2-40B4-BE49-F238E27FC236}">
                <a16:creationId xmlns:a16="http://schemas.microsoft.com/office/drawing/2014/main" id="{FA52FB1F-4820-475E-9621-2E0D32D87D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5" b="86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5" name="Picture 4" descr="A picture containing food&#10;&#10;Description automatically generated">
            <a:extLst>
              <a:ext uri="{FF2B5EF4-FFF2-40B4-BE49-F238E27FC236}">
                <a16:creationId xmlns:a16="http://schemas.microsoft.com/office/drawing/2014/main" id="{AB417F6B-1F21-40DF-94F3-263B93463D7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838" y="888714"/>
            <a:ext cx="1623513" cy="5327151"/>
          </a:xfrm>
          <a:prstGeom prst="rect">
            <a:avLst/>
          </a:prstGeom>
        </p:spPr>
      </p:pic>
      <p:pic>
        <p:nvPicPr>
          <p:cNvPr id="7" name="Picture 6" descr="A picture containing food&#10;&#10;Description automatically generated">
            <a:extLst>
              <a:ext uri="{FF2B5EF4-FFF2-40B4-BE49-F238E27FC236}">
                <a16:creationId xmlns:a16="http://schemas.microsoft.com/office/drawing/2014/main" id="{B85C806F-393A-4E22-95BC-7022D7A0AB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7" r="30815"/>
          <a:stretch/>
        </p:blipFill>
        <p:spPr>
          <a:xfrm>
            <a:off x="8065214" y="554804"/>
            <a:ext cx="3488188" cy="3790173"/>
          </a:xfrm>
          <a:prstGeom prst="rect">
            <a:avLst/>
          </a:prstGeom>
        </p:spPr>
      </p:pic>
      <p:pic>
        <p:nvPicPr>
          <p:cNvPr id="9" name="Picture 8" descr="A picture containing refrigerator, cat&#10;&#10;Description automatically generated">
            <a:extLst>
              <a:ext uri="{FF2B5EF4-FFF2-40B4-BE49-F238E27FC236}">
                <a16:creationId xmlns:a16="http://schemas.microsoft.com/office/drawing/2014/main" id="{0BCA2DB0-DF9B-4549-8333-7B9706DB9D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0" t="18318" r="19529" b="16256"/>
          <a:stretch/>
        </p:blipFill>
        <p:spPr>
          <a:xfrm>
            <a:off x="4520628" y="4438436"/>
            <a:ext cx="2881370" cy="202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8581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green, sitting, large&#10;&#10;Description automatically generated">
            <a:extLst>
              <a:ext uri="{FF2B5EF4-FFF2-40B4-BE49-F238E27FC236}">
                <a16:creationId xmlns:a16="http://schemas.microsoft.com/office/drawing/2014/main" id="{9BAC33B2-1A8D-4D82-A33F-732DEA0B29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0" b="1383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23A0379-38B8-4B91-9CBC-31650C09E728}"/>
              </a:ext>
            </a:extLst>
          </p:cNvPr>
          <p:cNvSpPr txBox="1"/>
          <p:nvPr/>
        </p:nvSpPr>
        <p:spPr>
          <a:xfrm>
            <a:off x="6451599" y="1008490"/>
            <a:ext cx="524509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err="1">
                <a:solidFill>
                  <a:schemeClr val="accent4"/>
                </a:solidFill>
                <a:latin typeface="Sofia Pro" panose="020B0000000000000000" pitchFamily="34" charset="0"/>
              </a:rPr>
              <a:t>Zelf</a:t>
            </a:r>
            <a:r>
              <a:rPr lang="en-GB" sz="4800" dirty="0">
                <a:solidFill>
                  <a:schemeClr val="accent4"/>
                </a:solidFill>
                <a:latin typeface="Sofia Pro" panose="020B0000000000000000" pitchFamily="34" charset="0"/>
              </a:rPr>
              <a:t> </a:t>
            </a:r>
            <a:r>
              <a:rPr lang="en-GB" sz="4800" dirty="0" err="1">
                <a:solidFill>
                  <a:schemeClr val="accent4"/>
                </a:solidFill>
                <a:latin typeface="Sofia Pro" panose="020B0000000000000000" pitchFamily="34" charset="0"/>
              </a:rPr>
              <a:t>maken</a:t>
            </a:r>
            <a:endParaRPr lang="en-GB" sz="4800" dirty="0">
              <a:solidFill>
                <a:schemeClr val="accent4"/>
              </a:solidFill>
              <a:latin typeface="Sofia Pro" panose="020B0000000000000000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4800" dirty="0">
                <a:solidFill>
                  <a:schemeClr val="accent4"/>
                </a:solidFill>
                <a:latin typeface="Sofia Pro" panose="020B0000000000000000" pitchFamily="34" charset="0"/>
              </a:rPr>
              <a:t>WC </a:t>
            </a:r>
            <a:r>
              <a:rPr lang="en-GB" sz="4800" dirty="0" err="1">
                <a:solidFill>
                  <a:schemeClr val="accent4"/>
                </a:solidFill>
                <a:latin typeface="Sofia Pro" panose="020B0000000000000000" pitchFamily="34" charset="0"/>
              </a:rPr>
              <a:t>reiniger</a:t>
            </a:r>
            <a:endParaRPr lang="en-GB" sz="4800" dirty="0">
              <a:solidFill>
                <a:schemeClr val="accent4"/>
              </a:solidFill>
              <a:latin typeface="Sofia Pro" panose="020B0000000000000000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4800" dirty="0" err="1">
                <a:solidFill>
                  <a:schemeClr val="accent4"/>
                </a:solidFill>
                <a:latin typeface="Sofia Pro" panose="020B0000000000000000" pitchFamily="34" charset="0"/>
              </a:rPr>
              <a:t>Wasmiddel</a:t>
            </a:r>
            <a:endParaRPr lang="en-GB" sz="4800" dirty="0">
              <a:solidFill>
                <a:schemeClr val="accent4"/>
              </a:solidFill>
              <a:latin typeface="Sofia Pro" panose="020B0000000000000000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4800" dirty="0" err="1">
                <a:solidFill>
                  <a:schemeClr val="accent4"/>
                </a:solidFill>
                <a:latin typeface="Sofia Pro" panose="020B0000000000000000" pitchFamily="34" charset="0"/>
              </a:rPr>
              <a:t>Vaatwasmiddel</a:t>
            </a:r>
            <a:endParaRPr lang="en-GB" sz="4800" dirty="0">
              <a:solidFill>
                <a:schemeClr val="accent4"/>
              </a:solidFill>
              <a:latin typeface="Sofia Pro" panose="020B0000000000000000" pitchFamily="34" charset="0"/>
            </a:endParaRPr>
          </a:p>
          <a:p>
            <a:endParaRPr lang="en-GB" sz="4800" dirty="0">
              <a:solidFill>
                <a:schemeClr val="accent4"/>
              </a:solidFill>
              <a:latin typeface="Sofia Pro" panose="020B0000000000000000" pitchFamily="34" charset="0"/>
            </a:endParaRPr>
          </a:p>
          <a:p>
            <a:r>
              <a:rPr lang="en-GB" sz="4800" dirty="0">
                <a:solidFill>
                  <a:schemeClr val="accent4"/>
                </a:solidFill>
                <a:latin typeface="Sofia Pro" panose="020B0000000000000000" pitchFamily="34" charset="0"/>
              </a:rPr>
              <a:t>Of refill</a:t>
            </a:r>
          </a:p>
          <a:p>
            <a:endParaRPr lang="en-GB" sz="4800" dirty="0">
              <a:solidFill>
                <a:schemeClr val="accent4"/>
              </a:solidFill>
              <a:latin typeface="Sofia Pro" panose="020B0000000000000000" pitchFamily="34" charset="0"/>
            </a:endParaRPr>
          </a:p>
        </p:txBody>
      </p:sp>
      <p:pic>
        <p:nvPicPr>
          <p:cNvPr id="4" name="Picture 3" descr="A picture containing indoor, table, sitting, food&#10;&#10;Description automatically generated">
            <a:extLst>
              <a:ext uri="{FF2B5EF4-FFF2-40B4-BE49-F238E27FC236}">
                <a16:creationId xmlns:a16="http://schemas.microsoft.com/office/drawing/2014/main" id="{5BFAC9DF-6F76-4473-BEA6-62277BBA68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69" y="1652955"/>
            <a:ext cx="5504929" cy="368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4706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nimal, water, sitting&#10;&#10;Description automatically generated">
            <a:extLst>
              <a:ext uri="{FF2B5EF4-FFF2-40B4-BE49-F238E27FC236}">
                <a16:creationId xmlns:a16="http://schemas.microsoft.com/office/drawing/2014/main" id="{356271EE-202C-409C-971C-BA9C3C6768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5" b="617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Picture 3" descr="A picture containing food, sitting, filled, table&#10;&#10;Description automatically generated">
            <a:extLst>
              <a:ext uri="{FF2B5EF4-FFF2-40B4-BE49-F238E27FC236}">
                <a16:creationId xmlns:a16="http://schemas.microsoft.com/office/drawing/2014/main" id="{BF69E112-4A31-4979-A852-2013B8735B0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062" y="3949253"/>
            <a:ext cx="3758938" cy="2632842"/>
          </a:xfrm>
          <a:prstGeom prst="rect">
            <a:avLst/>
          </a:prstGeom>
        </p:spPr>
      </p:pic>
      <p:pic>
        <p:nvPicPr>
          <p:cNvPr id="5" name="Picture 4" descr="A blue and yellow bag&#10;&#10;Description automatically generated">
            <a:extLst>
              <a:ext uri="{FF2B5EF4-FFF2-40B4-BE49-F238E27FC236}">
                <a16:creationId xmlns:a16="http://schemas.microsoft.com/office/drawing/2014/main" id="{2E1E0947-B08F-4111-A6C9-517FEA42A57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135" y="3429000"/>
            <a:ext cx="3643312" cy="2734074"/>
          </a:xfrm>
          <a:prstGeom prst="rect">
            <a:avLst/>
          </a:prstGeom>
        </p:spPr>
      </p:pic>
      <p:pic>
        <p:nvPicPr>
          <p:cNvPr id="7" name="Picture 6" descr="A store filled with lots of different types of food&#10;&#10;Description automatically generated">
            <a:extLst>
              <a:ext uri="{FF2B5EF4-FFF2-40B4-BE49-F238E27FC236}">
                <a16:creationId xmlns:a16="http://schemas.microsoft.com/office/drawing/2014/main" id="{50A310FB-3AE7-4B22-9EA3-654EBC1ACD6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75" y="1625400"/>
            <a:ext cx="4214401" cy="2734074"/>
          </a:xfrm>
          <a:prstGeom prst="rect">
            <a:avLst/>
          </a:prstGeom>
        </p:spPr>
      </p:pic>
      <p:pic>
        <p:nvPicPr>
          <p:cNvPr id="10" name="Picture 9" descr="A picture containing animal, shellfish, snail&#10;&#10;Description automatically generated">
            <a:extLst>
              <a:ext uri="{FF2B5EF4-FFF2-40B4-BE49-F238E27FC236}">
                <a16:creationId xmlns:a16="http://schemas.microsoft.com/office/drawing/2014/main" id="{07808C03-3CA8-4A49-8B87-7A601F7BD4F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9" t="23753" r="13726" b="10931"/>
          <a:stretch/>
        </p:blipFill>
        <p:spPr>
          <a:xfrm>
            <a:off x="6988206" y="694926"/>
            <a:ext cx="2907585" cy="252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1613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een, field, large, group&#10;&#10;Description automatically generated">
            <a:extLst>
              <a:ext uri="{FF2B5EF4-FFF2-40B4-BE49-F238E27FC236}">
                <a16:creationId xmlns:a16="http://schemas.microsoft.com/office/drawing/2014/main" id="{F8BDB6FF-ED36-4901-B140-55F8A4CF4F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3" b="1111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6" name="Picture 5" descr="Food on a table&#10;&#10;Description automatically generated">
            <a:extLst>
              <a:ext uri="{FF2B5EF4-FFF2-40B4-BE49-F238E27FC236}">
                <a16:creationId xmlns:a16="http://schemas.microsoft.com/office/drawing/2014/main" id="{733E7D19-AB56-487D-B626-C3ECF837EF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82" y="3872406"/>
            <a:ext cx="3462782" cy="27828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EA4416-3681-40BC-A409-A736F2A4411A}"/>
              </a:ext>
            </a:extLst>
          </p:cNvPr>
          <p:cNvSpPr txBox="1"/>
          <p:nvPr/>
        </p:nvSpPr>
        <p:spPr>
          <a:xfrm>
            <a:off x="6723458" y="496306"/>
            <a:ext cx="546852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 err="1">
                <a:latin typeface="Sofia Pro" panose="020B0000000000000000" pitchFamily="34" charset="0"/>
              </a:rPr>
              <a:t>Groenten</a:t>
            </a:r>
            <a:r>
              <a:rPr lang="en-GB" sz="4400" dirty="0">
                <a:latin typeface="Sofia Pro" panose="020B0000000000000000" pitchFamily="34" charset="0"/>
              </a:rPr>
              <a:t> op de </a:t>
            </a:r>
            <a:r>
              <a:rPr lang="en-GB" sz="4400" dirty="0" err="1">
                <a:latin typeface="Sofia Pro" panose="020B0000000000000000" pitchFamily="34" charset="0"/>
              </a:rPr>
              <a:t>markt</a:t>
            </a:r>
            <a:r>
              <a:rPr lang="en-GB" sz="4400" dirty="0">
                <a:latin typeface="Sofia Pro" panose="020B0000000000000000" pitchFamily="34" charset="0"/>
              </a:rPr>
              <a:t> </a:t>
            </a:r>
            <a:r>
              <a:rPr lang="en-GB" sz="4400" dirty="0" err="1">
                <a:latin typeface="Sofia Pro" panose="020B0000000000000000" pitchFamily="34" charset="0"/>
              </a:rPr>
              <a:t>zijn</a:t>
            </a:r>
            <a:r>
              <a:rPr lang="en-GB" sz="4400" dirty="0">
                <a:latin typeface="Sofia Pro" panose="020B0000000000000000" pitchFamily="34" charset="0"/>
              </a:rPr>
              <a:t> minder </a:t>
            </a:r>
            <a:r>
              <a:rPr lang="en-GB" sz="4400" dirty="0" err="1">
                <a:latin typeface="Sofia Pro" panose="020B0000000000000000" pitchFamily="34" charset="0"/>
              </a:rPr>
              <a:t>vaak</a:t>
            </a:r>
            <a:r>
              <a:rPr lang="en-GB" sz="4400" dirty="0">
                <a:latin typeface="Sofia Pro" panose="020B0000000000000000" pitchFamily="34" charset="0"/>
              </a:rPr>
              <a:t> in plastic </a:t>
            </a:r>
            <a:r>
              <a:rPr lang="en-GB" sz="4400" dirty="0" err="1">
                <a:latin typeface="Sofia Pro" panose="020B0000000000000000" pitchFamily="34" charset="0"/>
              </a:rPr>
              <a:t>verpakt</a:t>
            </a:r>
            <a:endParaRPr lang="en-GB" sz="4400" dirty="0">
              <a:latin typeface="Sofia Pro" panose="020B0000000000000000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 err="1">
                <a:latin typeface="Sofia Pro" panose="020B0000000000000000" pitchFamily="34" charset="0"/>
              </a:rPr>
              <a:t>Stoffen</a:t>
            </a:r>
            <a:r>
              <a:rPr lang="en-GB" sz="4400" dirty="0">
                <a:latin typeface="Sofia Pro" panose="020B0000000000000000" pitchFamily="34" charset="0"/>
              </a:rPr>
              <a:t> </a:t>
            </a:r>
            <a:r>
              <a:rPr lang="en-GB" sz="4400" dirty="0" err="1">
                <a:latin typeface="Sofia Pro" panose="020B0000000000000000" pitchFamily="34" charset="0"/>
              </a:rPr>
              <a:t>zakjes</a:t>
            </a:r>
            <a:endParaRPr lang="en-GB" sz="4400" dirty="0">
              <a:latin typeface="Sofia Pro" panose="020B0000000000000000" pitchFamily="34" charset="0"/>
            </a:endParaRPr>
          </a:p>
          <a:p>
            <a:r>
              <a:rPr lang="en-GB" sz="4400" dirty="0">
                <a:latin typeface="Sofia Pro" panose="020B0000000000000000" pitchFamily="34" charset="0"/>
              </a:rPr>
              <a:t>    </a:t>
            </a:r>
            <a:r>
              <a:rPr lang="en-GB" sz="4400" dirty="0" err="1">
                <a:latin typeface="Sofia Pro" panose="020B0000000000000000" pitchFamily="34" charset="0"/>
              </a:rPr>
              <a:t>groenten</a:t>
            </a:r>
            <a:r>
              <a:rPr lang="en-GB" sz="4400" dirty="0">
                <a:latin typeface="Sofia Pro" panose="020B0000000000000000" pitchFamily="34" charset="0"/>
              </a:rPr>
              <a:t>/fruit/</a:t>
            </a:r>
          </a:p>
          <a:p>
            <a:r>
              <a:rPr lang="en-GB" sz="4400" dirty="0">
                <a:latin typeface="Sofia Pro" panose="020B0000000000000000" pitchFamily="34" charset="0"/>
              </a:rPr>
              <a:t>    brood/</a:t>
            </a:r>
            <a:r>
              <a:rPr lang="en-GB" sz="4400" dirty="0" err="1">
                <a:latin typeface="Sofia Pro" panose="020B0000000000000000" pitchFamily="34" charset="0"/>
              </a:rPr>
              <a:t>noten</a:t>
            </a:r>
            <a:endParaRPr lang="en-GB" sz="4800" dirty="0">
              <a:solidFill>
                <a:schemeClr val="accent4"/>
              </a:solidFill>
              <a:latin typeface="Sofia Pro" panose="020B0000000000000000" pitchFamily="34" charset="0"/>
            </a:endParaRPr>
          </a:p>
        </p:txBody>
      </p:sp>
      <p:pic>
        <p:nvPicPr>
          <p:cNvPr id="12" name="Picture 11" descr="A picture containing indoor, food, table, sitting&#10;&#10;Description automatically generated">
            <a:extLst>
              <a:ext uri="{FF2B5EF4-FFF2-40B4-BE49-F238E27FC236}">
                <a16:creationId xmlns:a16="http://schemas.microsoft.com/office/drawing/2014/main" id="{957DA030-8F5E-4436-8DD3-AEB6E546B4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0" t="9571" r="24318"/>
          <a:stretch/>
        </p:blipFill>
        <p:spPr>
          <a:xfrm rot="425928">
            <a:off x="713785" y="543136"/>
            <a:ext cx="2812300" cy="2815268"/>
          </a:xfrm>
          <a:prstGeom prst="rect">
            <a:avLst/>
          </a:prstGeom>
        </p:spPr>
      </p:pic>
      <p:pic>
        <p:nvPicPr>
          <p:cNvPr id="9" name="Picture 8" descr="A picture containing indoor, table, fruit, apple&#10;&#10;Description automatically generated">
            <a:extLst>
              <a:ext uri="{FF2B5EF4-FFF2-40B4-BE49-F238E27FC236}">
                <a16:creationId xmlns:a16="http://schemas.microsoft.com/office/drawing/2014/main" id="{8F6AA273-E04D-4DAE-A769-E1D62D8DE9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664" y="496306"/>
            <a:ext cx="2604213" cy="2562546"/>
          </a:xfrm>
          <a:prstGeom prst="rect">
            <a:avLst/>
          </a:prstGeom>
        </p:spPr>
      </p:pic>
      <p:pic>
        <p:nvPicPr>
          <p:cNvPr id="13" name="Picture 12" descr="A picture containing food, cake&#10;&#10;Description automatically generated">
            <a:extLst>
              <a:ext uri="{FF2B5EF4-FFF2-40B4-BE49-F238E27FC236}">
                <a16:creationId xmlns:a16="http://schemas.microsoft.com/office/drawing/2014/main" id="{C6DB020F-D4F8-490F-AF09-886A612A52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4892">
            <a:off x="4094398" y="4117649"/>
            <a:ext cx="2938182" cy="195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487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water, holding, man&#10;&#10;Description automatically generated">
            <a:extLst>
              <a:ext uri="{FF2B5EF4-FFF2-40B4-BE49-F238E27FC236}">
                <a16:creationId xmlns:a16="http://schemas.microsoft.com/office/drawing/2014/main" id="{2DD0DFEA-9011-4234-90FE-CA4DAC1368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6" b="2217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5" name="Picture 4" descr="A close up of a device&#10;&#10;Description automatically generated">
            <a:extLst>
              <a:ext uri="{FF2B5EF4-FFF2-40B4-BE49-F238E27FC236}">
                <a16:creationId xmlns:a16="http://schemas.microsoft.com/office/drawing/2014/main" id="{7DA84A42-5A9E-4FDE-8F26-5F24E8266C6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29040">
            <a:off x="1762987" y="4785512"/>
            <a:ext cx="3032419" cy="1769830"/>
          </a:xfrm>
          <a:prstGeom prst="rect">
            <a:avLst/>
          </a:prstGeom>
        </p:spPr>
      </p:pic>
      <p:pic>
        <p:nvPicPr>
          <p:cNvPr id="8" name="Picture 7" descr="A close up of a toy store&#10;&#10;Description automatically generated">
            <a:extLst>
              <a:ext uri="{FF2B5EF4-FFF2-40B4-BE49-F238E27FC236}">
                <a16:creationId xmlns:a16="http://schemas.microsoft.com/office/drawing/2014/main" id="{2D50A107-080C-4E50-B36F-0432ECF4274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02" y="1689387"/>
            <a:ext cx="4759667" cy="2487310"/>
          </a:xfrm>
          <a:prstGeom prst="rect">
            <a:avLst/>
          </a:prstGeom>
        </p:spPr>
      </p:pic>
      <p:pic>
        <p:nvPicPr>
          <p:cNvPr id="10" name="Picture 9" descr="A picture containing food&#10;&#10;Description automatically generated">
            <a:extLst>
              <a:ext uri="{FF2B5EF4-FFF2-40B4-BE49-F238E27FC236}">
                <a16:creationId xmlns:a16="http://schemas.microsoft.com/office/drawing/2014/main" id="{54BA646E-816E-460D-8A86-4DD6F52D194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745" y="988780"/>
            <a:ext cx="3954543" cy="2487310"/>
          </a:xfrm>
          <a:prstGeom prst="rect">
            <a:avLst/>
          </a:prstGeom>
        </p:spPr>
      </p:pic>
      <p:pic>
        <p:nvPicPr>
          <p:cNvPr id="12" name="Picture 11" descr="A picture containing table, sitting&#10;&#10;Description automatically generated">
            <a:extLst>
              <a:ext uri="{FF2B5EF4-FFF2-40B4-BE49-F238E27FC236}">
                <a16:creationId xmlns:a16="http://schemas.microsoft.com/office/drawing/2014/main" id="{B28E49C0-FC2A-4C33-8929-14500855D9C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249" y="4533366"/>
            <a:ext cx="2847975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1536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nature, forest, train&#10;&#10;Description automatically generated">
            <a:extLst>
              <a:ext uri="{FF2B5EF4-FFF2-40B4-BE49-F238E27FC236}">
                <a16:creationId xmlns:a16="http://schemas.microsoft.com/office/drawing/2014/main" id="{C448DCF8-C7F7-41A7-9D41-330948D0D3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1" b="1036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D7BBBE-CF66-4F36-84E9-186753DEA124}"/>
              </a:ext>
            </a:extLst>
          </p:cNvPr>
          <p:cNvSpPr txBox="1"/>
          <p:nvPr/>
        </p:nvSpPr>
        <p:spPr>
          <a:xfrm>
            <a:off x="7361133" y="30644"/>
            <a:ext cx="4830847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600" dirty="0">
              <a:solidFill>
                <a:schemeClr val="accent4"/>
              </a:solidFill>
              <a:latin typeface="Sofia Pro" panose="020B0000000000000000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accent4"/>
                </a:solidFill>
                <a:latin typeface="Sofia Pro" panose="020B0000000000000000" pitchFamily="34" charset="0"/>
              </a:rPr>
              <a:t>Safety razor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600" dirty="0" err="1">
                <a:solidFill>
                  <a:schemeClr val="accent4"/>
                </a:solidFill>
                <a:latin typeface="Sofia Pro" panose="020B0000000000000000" pitchFamily="34" charset="0"/>
              </a:rPr>
              <a:t>Herbruikbare</a:t>
            </a:r>
            <a:r>
              <a:rPr lang="en-GB" sz="3600" dirty="0">
                <a:solidFill>
                  <a:schemeClr val="accent4"/>
                </a:solidFill>
                <a:latin typeface="Sofia Pro" panose="020B0000000000000000" pitchFamily="34" charset="0"/>
              </a:rPr>
              <a:t> </a:t>
            </a:r>
            <a:r>
              <a:rPr lang="en-GB" sz="3600" dirty="0" err="1">
                <a:solidFill>
                  <a:schemeClr val="accent4"/>
                </a:solidFill>
                <a:latin typeface="Sofia Pro" panose="020B0000000000000000" pitchFamily="34" charset="0"/>
              </a:rPr>
              <a:t>wattenstaafjes</a:t>
            </a:r>
            <a:endParaRPr lang="en-GB" sz="3600" dirty="0">
              <a:solidFill>
                <a:schemeClr val="accent4"/>
              </a:solidFill>
              <a:latin typeface="Sofia Pro" panose="020B0000000000000000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600" dirty="0" err="1">
                <a:solidFill>
                  <a:schemeClr val="accent4"/>
                </a:solidFill>
                <a:latin typeface="Sofia Pro" panose="020B0000000000000000" pitchFamily="34" charset="0"/>
              </a:rPr>
              <a:t>Menstruatiecup</a:t>
            </a:r>
            <a:endParaRPr lang="en-GB" sz="3600" dirty="0">
              <a:solidFill>
                <a:schemeClr val="accent4"/>
              </a:solidFill>
              <a:latin typeface="Sofia Pro" panose="020B0000000000000000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600" dirty="0" err="1">
                <a:solidFill>
                  <a:schemeClr val="accent4"/>
                </a:solidFill>
                <a:latin typeface="Sofia Pro" panose="020B0000000000000000" pitchFamily="34" charset="0"/>
              </a:rPr>
              <a:t>Herbruikbaar</a:t>
            </a:r>
            <a:r>
              <a:rPr lang="en-GB" sz="3600" dirty="0">
                <a:solidFill>
                  <a:schemeClr val="accent4"/>
                </a:solidFill>
                <a:latin typeface="Sofia Pro" panose="020B0000000000000000" pitchFamily="34" charset="0"/>
              </a:rPr>
              <a:t> </a:t>
            </a:r>
          </a:p>
          <a:p>
            <a:r>
              <a:rPr lang="en-GB" sz="3600" dirty="0">
                <a:solidFill>
                  <a:schemeClr val="accent4"/>
                </a:solidFill>
                <a:latin typeface="Sofia Pro" panose="020B0000000000000000" pitchFamily="34" charset="0"/>
              </a:rPr>
              <a:t>	  </a:t>
            </a:r>
            <a:r>
              <a:rPr lang="en-GB" sz="3600" dirty="0" err="1">
                <a:solidFill>
                  <a:schemeClr val="accent4"/>
                </a:solidFill>
                <a:latin typeface="Sofia Pro" panose="020B0000000000000000" pitchFamily="34" charset="0"/>
              </a:rPr>
              <a:t>maandverband</a:t>
            </a:r>
            <a:endParaRPr lang="en-GB" sz="3600" dirty="0">
              <a:solidFill>
                <a:schemeClr val="accent4"/>
              </a:solidFill>
              <a:latin typeface="Sofia Pro" panose="020B0000000000000000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600" dirty="0" err="1">
                <a:solidFill>
                  <a:schemeClr val="accent4"/>
                </a:solidFill>
                <a:latin typeface="Sofia Pro" panose="020B0000000000000000" pitchFamily="34" charset="0"/>
              </a:rPr>
              <a:t>Herbruikbare</a:t>
            </a:r>
            <a:r>
              <a:rPr lang="en-GB" sz="3600" dirty="0">
                <a:solidFill>
                  <a:schemeClr val="accent4"/>
                </a:solidFill>
                <a:latin typeface="Sofia Pro" panose="020B0000000000000000" pitchFamily="34" charset="0"/>
              </a:rPr>
              <a:t> </a:t>
            </a:r>
          </a:p>
          <a:p>
            <a:r>
              <a:rPr lang="en-GB" sz="3600" dirty="0">
                <a:solidFill>
                  <a:schemeClr val="accent4"/>
                </a:solidFill>
                <a:latin typeface="Sofia Pro" panose="020B0000000000000000" pitchFamily="34" charset="0"/>
              </a:rPr>
              <a:t>      </a:t>
            </a:r>
            <a:r>
              <a:rPr lang="en-GB" sz="3600" dirty="0" err="1">
                <a:solidFill>
                  <a:schemeClr val="accent4"/>
                </a:solidFill>
                <a:latin typeface="Sofia Pro" panose="020B0000000000000000" pitchFamily="34" charset="0"/>
              </a:rPr>
              <a:t>wattenschijfjes</a:t>
            </a:r>
            <a:endParaRPr lang="en-GB" sz="3600" dirty="0">
              <a:solidFill>
                <a:schemeClr val="accent4"/>
              </a:solidFill>
              <a:latin typeface="Sofia Pro" panose="020B0000000000000000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600" dirty="0" err="1">
                <a:solidFill>
                  <a:schemeClr val="accent4"/>
                </a:solidFill>
                <a:latin typeface="Sofia Pro" panose="020B0000000000000000" pitchFamily="34" charset="0"/>
              </a:rPr>
              <a:t>Zelf</a:t>
            </a:r>
            <a:r>
              <a:rPr lang="en-GB" sz="3600" dirty="0">
                <a:solidFill>
                  <a:schemeClr val="accent4"/>
                </a:solidFill>
                <a:latin typeface="Sofia Pro" panose="020B0000000000000000" pitchFamily="34" charset="0"/>
              </a:rPr>
              <a:t> </a:t>
            </a:r>
            <a:r>
              <a:rPr lang="en-GB" sz="3600" dirty="0" err="1">
                <a:solidFill>
                  <a:schemeClr val="accent4"/>
                </a:solidFill>
                <a:latin typeface="Sofia Pro" panose="020B0000000000000000" pitchFamily="34" charset="0"/>
              </a:rPr>
              <a:t>mascare</a:t>
            </a:r>
            <a:r>
              <a:rPr lang="en-GB" sz="3600" dirty="0">
                <a:solidFill>
                  <a:schemeClr val="accent4"/>
                </a:solidFill>
                <a:latin typeface="Sofia Pro" panose="020B0000000000000000" pitchFamily="34" charset="0"/>
              </a:rPr>
              <a:t> &amp; </a:t>
            </a:r>
          </a:p>
          <a:p>
            <a:r>
              <a:rPr lang="en-GB" sz="3600" dirty="0">
                <a:solidFill>
                  <a:schemeClr val="accent4"/>
                </a:solidFill>
                <a:latin typeface="Sofia Pro" panose="020B0000000000000000" pitchFamily="34" charset="0"/>
              </a:rPr>
              <a:t>      eyeliner </a:t>
            </a:r>
            <a:r>
              <a:rPr lang="en-GB" sz="3600" dirty="0" err="1">
                <a:solidFill>
                  <a:schemeClr val="accent4"/>
                </a:solidFill>
                <a:latin typeface="Sofia Pro" panose="020B0000000000000000" pitchFamily="34" charset="0"/>
              </a:rPr>
              <a:t>maken</a:t>
            </a:r>
            <a:endParaRPr lang="en-GB" sz="3600" dirty="0">
              <a:solidFill>
                <a:schemeClr val="accent4"/>
              </a:solidFill>
              <a:latin typeface="Sofia Pro" panose="020B0000000000000000" pitchFamily="34" charset="0"/>
            </a:endParaRPr>
          </a:p>
        </p:txBody>
      </p:sp>
      <p:pic>
        <p:nvPicPr>
          <p:cNvPr id="4" name="Picture 3" descr="A picture containing person, food, cup, holding&#10;&#10;Description automatically generated">
            <a:extLst>
              <a:ext uri="{FF2B5EF4-FFF2-40B4-BE49-F238E27FC236}">
                <a16:creationId xmlns:a16="http://schemas.microsoft.com/office/drawing/2014/main" id="{35AEE663-525E-4956-856B-89C46737A6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50" y="706505"/>
            <a:ext cx="2857500" cy="1600200"/>
          </a:xfrm>
          <a:prstGeom prst="rect">
            <a:avLst/>
          </a:prstGeom>
        </p:spPr>
      </p:pic>
      <p:pic>
        <p:nvPicPr>
          <p:cNvPr id="8" name="Picture 7" descr="A picture containing outdoor, traffic, light, red&#10;&#10;Description automatically generated">
            <a:extLst>
              <a:ext uri="{FF2B5EF4-FFF2-40B4-BE49-F238E27FC236}">
                <a16:creationId xmlns:a16="http://schemas.microsoft.com/office/drawing/2014/main" id="{A79B322E-8770-4976-A126-15FE93845F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43" b="25039"/>
          <a:stretch/>
        </p:blipFill>
        <p:spPr>
          <a:xfrm>
            <a:off x="307853" y="4366088"/>
            <a:ext cx="5327579" cy="2145022"/>
          </a:xfrm>
          <a:prstGeom prst="rect">
            <a:avLst/>
          </a:prstGeom>
        </p:spPr>
      </p:pic>
      <p:pic>
        <p:nvPicPr>
          <p:cNvPr id="10" name="Picture 9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7D47EC17-7601-472A-8539-6AC232EC4D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909">
            <a:off x="332866" y="2238344"/>
            <a:ext cx="2143125" cy="2143125"/>
          </a:xfrm>
          <a:prstGeom prst="rect">
            <a:avLst/>
          </a:prstGeom>
        </p:spPr>
      </p:pic>
      <p:pic>
        <p:nvPicPr>
          <p:cNvPr id="12" name="Picture 11" descr="A picture containing cup, indoor, table, food&#10;&#10;Description automatically generated">
            <a:extLst>
              <a:ext uri="{FF2B5EF4-FFF2-40B4-BE49-F238E27FC236}">
                <a16:creationId xmlns:a16="http://schemas.microsoft.com/office/drawing/2014/main" id="{70808ABA-B44A-4089-A073-CC2429C019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5126">
            <a:off x="4427543" y="626330"/>
            <a:ext cx="2466975" cy="1847850"/>
          </a:xfrm>
          <a:prstGeom prst="rect">
            <a:avLst/>
          </a:prstGeom>
        </p:spPr>
      </p:pic>
      <p:pic>
        <p:nvPicPr>
          <p:cNvPr id="15" name="Picture 14" descr="A close up of a device&#10;&#10;Description automatically generated">
            <a:extLst>
              <a:ext uri="{FF2B5EF4-FFF2-40B4-BE49-F238E27FC236}">
                <a16:creationId xmlns:a16="http://schemas.microsoft.com/office/drawing/2014/main" id="{0FD2F294-A5AE-462D-B52E-DB0120D2939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5" t="15000" r="10127" b="19028"/>
          <a:stretch/>
        </p:blipFill>
        <p:spPr>
          <a:xfrm rot="20930887">
            <a:off x="5121326" y="3254681"/>
            <a:ext cx="1774755" cy="1847917"/>
          </a:xfrm>
          <a:prstGeom prst="rect">
            <a:avLst/>
          </a:prstGeom>
        </p:spPr>
      </p:pic>
      <p:pic>
        <p:nvPicPr>
          <p:cNvPr id="5" name="Picture 4" descr="A close up of a device&#10;&#10;Description automatically generated">
            <a:extLst>
              <a:ext uri="{FF2B5EF4-FFF2-40B4-BE49-F238E27FC236}">
                <a16:creationId xmlns:a16="http://schemas.microsoft.com/office/drawing/2014/main" id="{6492C23E-A467-49F5-8668-D0D08A99B7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2145">
            <a:off x="2950089" y="2414078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626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g, table, sitting, plastic&#10;&#10;Description automatically generated">
            <a:extLst>
              <a:ext uri="{FF2B5EF4-FFF2-40B4-BE49-F238E27FC236}">
                <a16:creationId xmlns:a16="http://schemas.microsoft.com/office/drawing/2014/main" id="{1A1FD0DE-4B57-4C9F-B46F-AD7FC39F51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1" b="1021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Picture 3" descr="A picture containing knife&#10;&#10;Description automatically generated">
            <a:extLst>
              <a:ext uri="{FF2B5EF4-FFF2-40B4-BE49-F238E27FC236}">
                <a16:creationId xmlns:a16="http://schemas.microsoft.com/office/drawing/2014/main" id="{90E94528-1A14-4DF4-83D6-BDDF4CC7124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0786">
            <a:off x="787079" y="1218237"/>
            <a:ext cx="2951483" cy="2210763"/>
          </a:xfrm>
          <a:prstGeom prst="rect">
            <a:avLst/>
          </a:prstGeom>
        </p:spPr>
      </p:pic>
      <p:pic>
        <p:nvPicPr>
          <p:cNvPr id="6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EB040268-830F-43A1-AF8C-1E56EC22C6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3" r="11009"/>
          <a:stretch/>
        </p:blipFill>
        <p:spPr>
          <a:xfrm>
            <a:off x="2558265" y="3127035"/>
            <a:ext cx="3195263" cy="3027920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278AEB09-D7E5-496C-9CFA-6BE84BAAFDA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250" y="420756"/>
            <a:ext cx="3833179" cy="3335501"/>
          </a:xfrm>
          <a:prstGeom prst="rect">
            <a:avLst/>
          </a:prstGeom>
        </p:spPr>
      </p:pic>
      <p:pic>
        <p:nvPicPr>
          <p:cNvPr id="9" name="Picture 8" descr="A cup of coffee&#10;&#10;Description automatically generated">
            <a:extLst>
              <a:ext uri="{FF2B5EF4-FFF2-40B4-BE49-F238E27FC236}">
                <a16:creationId xmlns:a16="http://schemas.microsoft.com/office/drawing/2014/main" id="{ECE0EEC1-833C-407B-9918-A23223166C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708">
            <a:off x="8619492" y="4438132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0330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green plant&#10;&#10;Description automatically generated">
            <a:extLst>
              <a:ext uri="{FF2B5EF4-FFF2-40B4-BE49-F238E27FC236}">
                <a16:creationId xmlns:a16="http://schemas.microsoft.com/office/drawing/2014/main" id="{E2F113C3-05EF-4A0F-8E72-EB55E1B778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2" b="806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7DE8F00-2FF2-4257-B5F2-B8CD7F722236}"/>
              </a:ext>
            </a:extLst>
          </p:cNvPr>
          <p:cNvSpPr txBox="1"/>
          <p:nvPr/>
        </p:nvSpPr>
        <p:spPr>
          <a:xfrm>
            <a:off x="7978118" y="2921017"/>
            <a:ext cx="438371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400" dirty="0" err="1">
                <a:solidFill>
                  <a:schemeClr val="bg1"/>
                </a:solidFill>
                <a:latin typeface="Sofia Pro" panose="020B0000000000000000" pitchFamily="34" charset="0"/>
              </a:rPr>
              <a:t>Herbuikbare</a:t>
            </a:r>
            <a:r>
              <a:rPr lang="en-GB" sz="4400" dirty="0">
                <a:solidFill>
                  <a:schemeClr val="bg1"/>
                </a:solidFill>
                <a:latin typeface="Sofia Pro" panose="020B0000000000000000" pitchFamily="34" charset="0"/>
              </a:rPr>
              <a:t> </a:t>
            </a:r>
            <a:r>
              <a:rPr lang="en-GB" sz="4400" dirty="0" err="1">
                <a:solidFill>
                  <a:schemeClr val="bg1"/>
                </a:solidFill>
                <a:latin typeface="Sofia Pro" panose="020B0000000000000000" pitchFamily="34" charset="0"/>
              </a:rPr>
              <a:t>koffiebeker</a:t>
            </a:r>
            <a:endParaRPr lang="en-GB" sz="4400" dirty="0">
              <a:solidFill>
                <a:schemeClr val="bg1"/>
              </a:solidFill>
              <a:latin typeface="Sofia Pro" panose="020B0000000000000000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400" dirty="0" err="1">
                <a:solidFill>
                  <a:schemeClr val="bg1"/>
                </a:solidFill>
                <a:latin typeface="Sofia Pro" panose="020B0000000000000000" pitchFamily="34" charset="0"/>
              </a:rPr>
              <a:t>Herbruikbaar</a:t>
            </a:r>
            <a:r>
              <a:rPr lang="en-GB" sz="4400" dirty="0">
                <a:solidFill>
                  <a:schemeClr val="bg1"/>
                </a:solidFill>
                <a:latin typeface="Sofia Pro" panose="020B0000000000000000" pitchFamily="34" charset="0"/>
              </a:rPr>
              <a:t> </a:t>
            </a:r>
            <a:r>
              <a:rPr lang="en-GB" sz="4400" dirty="0" err="1">
                <a:solidFill>
                  <a:schemeClr val="bg1"/>
                </a:solidFill>
                <a:latin typeface="Sofia Pro" panose="020B0000000000000000" pitchFamily="34" charset="0"/>
              </a:rPr>
              <a:t>bestek</a:t>
            </a:r>
            <a:endParaRPr lang="en-GB" sz="4400" dirty="0">
              <a:solidFill>
                <a:schemeClr val="bg1"/>
              </a:solidFill>
              <a:latin typeface="Sofia Pro" panose="020B0000000000000000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400" dirty="0" err="1">
                <a:solidFill>
                  <a:schemeClr val="bg1"/>
                </a:solidFill>
                <a:latin typeface="Sofia Pro" panose="020B0000000000000000" pitchFamily="34" charset="0"/>
              </a:rPr>
              <a:t>Beeswrap</a:t>
            </a:r>
            <a:endParaRPr lang="en-GB" sz="4400" dirty="0">
              <a:solidFill>
                <a:schemeClr val="bg1"/>
              </a:solidFill>
              <a:latin typeface="Sofia Pro" panose="020B0000000000000000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4800" dirty="0">
              <a:solidFill>
                <a:schemeClr val="accent4"/>
              </a:solidFill>
              <a:latin typeface="Sofia Pro" panose="020B0000000000000000" pitchFamily="34" charset="0"/>
            </a:endParaRPr>
          </a:p>
        </p:txBody>
      </p:sp>
      <p:pic>
        <p:nvPicPr>
          <p:cNvPr id="4" name="Picture 3" descr="A picture containing table, indoor, sitting, white&#10;&#10;Description automatically generated">
            <a:extLst>
              <a:ext uri="{FF2B5EF4-FFF2-40B4-BE49-F238E27FC236}">
                <a16:creationId xmlns:a16="http://schemas.microsoft.com/office/drawing/2014/main" id="{7387BB51-6BDC-498E-9D40-16732DB227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11"/>
          <a:stretch/>
        </p:blipFill>
        <p:spPr>
          <a:xfrm>
            <a:off x="874727" y="97184"/>
            <a:ext cx="3167572" cy="3331816"/>
          </a:xfrm>
          <a:prstGeom prst="rect">
            <a:avLst/>
          </a:prstGeom>
        </p:spPr>
      </p:pic>
      <p:pic>
        <p:nvPicPr>
          <p:cNvPr id="6" name="Picture 5" descr="A picture containing cup, indoor, green, coffee&#10;&#10;Description automatically generated">
            <a:extLst>
              <a:ext uri="{FF2B5EF4-FFF2-40B4-BE49-F238E27FC236}">
                <a16:creationId xmlns:a16="http://schemas.microsoft.com/office/drawing/2014/main" id="{33BEFA00-7ED6-46A8-901C-EE84791DDB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0889">
            <a:off x="580382" y="4083247"/>
            <a:ext cx="3425233" cy="2222105"/>
          </a:xfrm>
          <a:prstGeom prst="rect">
            <a:avLst/>
          </a:prstGeom>
        </p:spPr>
      </p:pic>
      <p:pic>
        <p:nvPicPr>
          <p:cNvPr id="10" name="Picture 9" descr="A picture containing person, outdoor, table, food&#10;&#10;Description automatically generated">
            <a:extLst>
              <a:ext uri="{FF2B5EF4-FFF2-40B4-BE49-F238E27FC236}">
                <a16:creationId xmlns:a16="http://schemas.microsoft.com/office/drawing/2014/main" id="{0D26735D-57B9-4793-9BFD-D2112A0978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7"/>
          <a:stretch/>
        </p:blipFill>
        <p:spPr>
          <a:xfrm>
            <a:off x="3811021" y="237064"/>
            <a:ext cx="3794050" cy="3052056"/>
          </a:xfrm>
          <a:prstGeom prst="rect">
            <a:avLst/>
          </a:prstGeom>
        </p:spPr>
      </p:pic>
      <p:pic>
        <p:nvPicPr>
          <p:cNvPr id="14" name="Picture 13" descr="A piece of cake on a plate&#10;&#10;Description automatically generated">
            <a:extLst>
              <a:ext uri="{FF2B5EF4-FFF2-40B4-BE49-F238E27FC236}">
                <a16:creationId xmlns:a16="http://schemas.microsoft.com/office/drawing/2014/main" id="{C47F9210-9BC2-4E6E-968A-9CAF6D6292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4860">
            <a:off x="4295123" y="3169661"/>
            <a:ext cx="3167572" cy="3167572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B7589A0F-7C52-4D6B-9EB2-CD0B625B37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1" t="11718" r="50000"/>
          <a:stretch/>
        </p:blipFill>
        <p:spPr>
          <a:xfrm rot="20726853">
            <a:off x="511596" y="1176791"/>
            <a:ext cx="1261256" cy="3791322"/>
          </a:xfrm>
          <a:prstGeom prst="rect">
            <a:avLst/>
          </a:prstGeom>
        </p:spPr>
      </p:pic>
      <p:pic>
        <p:nvPicPr>
          <p:cNvPr id="5" name="Picture 4" descr="A picture containing table, food, counter, different&#10;&#10;Description automatically generated">
            <a:extLst>
              <a:ext uri="{FF2B5EF4-FFF2-40B4-BE49-F238E27FC236}">
                <a16:creationId xmlns:a16="http://schemas.microsoft.com/office/drawing/2014/main" id="{C027A8ED-F7CD-44C9-865C-507192E9D6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473">
            <a:off x="9460319" y="412953"/>
            <a:ext cx="2376002" cy="2469610"/>
          </a:xfrm>
          <a:prstGeom prst="rect">
            <a:avLst/>
          </a:prstGeom>
        </p:spPr>
      </p:pic>
      <p:pic>
        <p:nvPicPr>
          <p:cNvPr id="11" name="Picture 10" descr="A picture containing kitchenware, indoor, pan, sitting&#10;&#10;Description automatically generated">
            <a:extLst>
              <a:ext uri="{FF2B5EF4-FFF2-40B4-BE49-F238E27FC236}">
                <a16:creationId xmlns:a16="http://schemas.microsoft.com/office/drawing/2014/main" id="{714DDFC4-BEDA-423C-8017-33DD0575BD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7999">
            <a:off x="7315649" y="995150"/>
            <a:ext cx="2422931" cy="161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0515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ammal, indoor, dog, laying&#10;&#10;Description automatically generated">
            <a:extLst>
              <a:ext uri="{FF2B5EF4-FFF2-40B4-BE49-F238E27FC236}">
                <a16:creationId xmlns:a16="http://schemas.microsoft.com/office/drawing/2014/main" id="{9F41FA71-EDA9-4C58-BEAD-866F7CC2F4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1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Picture 3" descr="A close up of a cluttered table&#10;&#10;Description automatically generated">
            <a:extLst>
              <a:ext uri="{FF2B5EF4-FFF2-40B4-BE49-F238E27FC236}">
                <a16:creationId xmlns:a16="http://schemas.microsoft.com/office/drawing/2014/main" id="{B6CF86C2-C116-4E28-BF51-658C4BA36EB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490" y="715473"/>
            <a:ext cx="4135113" cy="2315663"/>
          </a:xfrm>
          <a:prstGeom prst="rect">
            <a:avLst/>
          </a:prstGeom>
        </p:spPr>
      </p:pic>
      <p:pic>
        <p:nvPicPr>
          <p:cNvPr id="7" name="Picture 6" descr="A picture containing box, table&#10;&#10;Description automatically generated">
            <a:extLst>
              <a:ext uri="{FF2B5EF4-FFF2-40B4-BE49-F238E27FC236}">
                <a16:creationId xmlns:a16="http://schemas.microsoft.com/office/drawing/2014/main" id="{583F592E-7788-47DA-A50F-3347622C508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18" y="1129392"/>
            <a:ext cx="3098433" cy="2559030"/>
          </a:xfrm>
          <a:prstGeom prst="rect">
            <a:avLst/>
          </a:prstGeom>
        </p:spPr>
      </p:pic>
      <p:pic>
        <p:nvPicPr>
          <p:cNvPr id="5" name="Picture 4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D9FA256B-153B-4499-800E-4087098DE5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3" t="11400" b="31849"/>
          <a:stretch/>
        </p:blipFill>
        <p:spPr>
          <a:xfrm>
            <a:off x="2423524" y="2661157"/>
            <a:ext cx="4377614" cy="328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936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green, sitting, large&#10;&#10;Description automatically generated">
            <a:extLst>
              <a:ext uri="{FF2B5EF4-FFF2-40B4-BE49-F238E27FC236}">
                <a16:creationId xmlns:a16="http://schemas.microsoft.com/office/drawing/2014/main" id="{9BAC33B2-1A8D-4D82-A33F-732DEA0B29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0" b="1383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4A13A541-62CA-4626-9AEA-3EF61F5B53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1" y="817990"/>
            <a:ext cx="4887396" cy="4887396"/>
          </a:xfrm>
          <a:prstGeom prst="flowChartConnector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23A0379-38B8-4B91-9CBC-31650C09E728}"/>
              </a:ext>
            </a:extLst>
          </p:cNvPr>
          <p:cNvSpPr txBox="1"/>
          <p:nvPr/>
        </p:nvSpPr>
        <p:spPr>
          <a:xfrm>
            <a:off x="6807199" y="817990"/>
            <a:ext cx="45339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800" dirty="0" err="1">
                <a:solidFill>
                  <a:schemeClr val="accent4"/>
                </a:solidFill>
                <a:latin typeface="Sofia Pro" panose="020B0000000000000000" pitchFamily="34" charset="0"/>
              </a:rPr>
              <a:t>Heroverweeg</a:t>
            </a:r>
            <a:endParaRPr lang="en-GB" sz="4800" dirty="0">
              <a:solidFill>
                <a:schemeClr val="accent4"/>
              </a:solidFill>
              <a:latin typeface="Sofia Pro" panose="020B0000000000000000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800" dirty="0" err="1">
                <a:solidFill>
                  <a:schemeClr val="accent4"/>
                </a:solidFill>
                <a:latin typeface="Sofia Pro" panose="020B0000000000000000" pitchFamily="34" charset="0"/>
              </a:rPr>
              <a:t>Weiger</a:t>
            </a:r>
            <a:endParaRPr lang="en-GB" sz="4800" dirty="0">
              <a:solidFill>
                <a:schemeClr val="accent4"/>
              </a:solidFill>
              <a:latin typeface="Sofia Pro" panose="020B0000000000000000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800" dirty="0" err="1">
                <a:solidFill>
                  <a:schemeClr val="accent4"/>
                </a:solidFill>
                <a:latin typeface="Sofia Pro" panose="020B0000000000000000" pitchFamily="34" charset="0"/>
              </a:rPr>
              <a:t>Verminder</a:t>
            </a:r>
            <a:endParaRPr lang="en-GB" sz="4800" dirty="0">
              <a:solidFill>
                <a:schemeClr val="accent4"/>
              </a:solidFill>
              <a:latin typeface="Sofia Pro" panose="020B0000000000000000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800" dirty="0" err="1">
                <a:solidFill>
                  <a:schemeClr val="accent4"/>
                </a:solidFill>
                <a:latin typeface="Sofia Pro" panose="020B0000000000000000" pitchFamily="34" charset="0"/>
              </a:rPr>
              <a:t>Herbruik</a:t>
            </a:r>
            <a:endParaRPr lang="en-GB" sz="4800" dirty="0">
              <a:solidFill>
                <a:schemeClr val="accent4"/>
              </a:solidFill>
              <a:latin typeface="Sofia Pro" panose="020B0000000000000000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800" dirty="0" err="1">
                <a:solidFill>
                  <a:schemeClr val="accent4"/>
                </a:solidFill>
                <a:latin typeface="Sofia Pro" panose="020B0000000000000000" pitchFamily="34" charset="0"/>
              </a:rPr>
              <a:t>Repareer</a:t>
            </a:r>
            <a:endParaRPr lang="en-GB" sz="4800" dirty="0">
              <a:solidFill>
                <a:schemeClr val="accent4"/>
              </a:solidFill>
              <a:latin typeface="Sofia Pro" panose="020B0000000000000000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800" dirty="0">
                <a:solidFill>
                  <a:schemeClr val="accent4"/>
                </a:solidFill>
                <a:latin typeface="Sofia Pro" panose="020B0000000000000000" pitchFamily="34" charset="0"/>
              </a:rPr>
              <a:t>Recycle</a:t>
            </a:r>
          </a:p>
        </p:txBody>
      </p:sp>
    </p:spTree>
    <p:extLst>
      <p:ext uri="{BB962C8B-B14F-4D97-AF65-F5344CB8AC3E}">
        <p14:creationId xmlns:p14="http://schemas.microsoft.com/office/powerpoint/2010/main" val="40002499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ood, green, table, fruit&#10;&#10;Description automatically generated">
            <a:extLst>
              <a:ext uri="{FF2B5EF4-FFF2-40B4-BE49-F238E27FC236}">
                <a16:creationId xmlns:a16="http://schemas.microsoft.com/office/drawing/2014/main" id="{847D6A39-A012-4929-813C-15160B18A3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2" b="9019"/>
          <a:stretch/>
        </p:blipFill>
        <p:spPr>
          <a:xfrm>
            <a:off x="-50022" y="10"/>
            <a:ext cx="12191980" cy="6857990"/>
          </a:xfrm>
          <a:prstGeom prst="rect">
            <a:avLst/>
          </a:prstGeom>
        </p:spPr>
      </p:pic>
      <p:pic>
        <p:nvPicPr>
          <p:cNvPr id="12" name="Picture 11" descr="A picture containing fruit, food&#10;&#10;Description automatically generated">
            <a:extLst>
              <a:ext uri="{FF2B5EF4-FFF2-40B4-BE49-F238E27FC236}">
                <a16:creationId xmlns:a16="http://schemas.microsoft.com/office/drawing/2014/main" id="{18C12288-75D3-402C-BC40-F5DAA9CAB0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558" y="1285875"/>
            <a:ext cx="2143125" cy="2143125"/>
          </a:xfrm>
          <a:prstGeom prst="rect">
            <a:avLst/>
          </a:prstGeom>
        </p:spPr>
      </p:pic>
      <p:pic>
        <p:nvPicPr>
          <p:cNvPr id="16" name="Picture 15" descr="A picture containing lamp, light&#10;&#10;Description automatically generated">
            <a:extLst>
              <a:ext uri="{FF2B5EF4-FFF2-40B4-BE49-F238E27FC236}">
                <a16:creationId xmlns:a16="http://schemas.microsoft.com/office/drawing/2014/main" id="{6DC0E944-C0D2-48A9-8F7F-A1904078F1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64" t="21866" r="16576" b="24838"/>
          <a:stretch/>
        </p:blipFill>
        <p:spPr>
          <a:xfrm>
            <a:off x="2068231" y="2183101"/>
            <a:ext cx="2431416" cy="3086100"/>
          </a:xfrm>
          <a:prstGeom prst="rect">
            <a:avLst/>
          </a:prstGeom>
        </p:spPr>
      </p:pic>
      <p:pic>
        <p:nvPicPr>
          <p:cNvPr id="18" name="Picture 17" descr="A picture containing black, white, sitting, dark&#10;&#10;Description automatically generated">
            <a:extLst>
              <a:ext uri="{FF2B5EF4-FFF2-40B4-BE49-F238E27FC236}">
                <a16:creationId xmlns:a16="http://schemas.microsoft.com/office/drawing/2014/main" id="{DE974296-C85B-45D2-ADC7-C26DA98F63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3456" y="-1051674"/>
            <a:ext cx="6146032" cy="57904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506953C-2EA5-4B73-9B8F-2553D605B99E}"/>
              </a:ext>
            </a:extLst>
          </p:cNvPr>
          <p:cNvSpPr txBox="1"/>
          <p:nvPr/>
        </p:nvSpPr>
        <p:spPr>
          <a:xfrm>
            <a:off x="6999272" y="4075150"/>
            <a:ext cx="438371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400" dirty="0" err="1">
                <a:solidFill>
                  <a:schemeClr val="bg1"/>
                </a:solidFill>
                <a:latin typeface="Sofia Pro" panose="020B0000000000000000" pitchFamily="34" charset="0"/>
              </a:rPr>
              <a:t>Losse</a:t>
            </a:r>
            <a:r>
              <a:rPr lang="en-GB" sz="4400" dirty="0">
                <a:solidFill>
                  <a:schemeClr val="bg1"/>
                </a:solidFill>
                <a:latin typeface="Sofia Pro" panose="020B0000000000000000" pitchFamily="34" charset="0"/>
              </a:rPr>
              <a:t> thee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400" dirty="0">
                <a:solidFill>
                  <a:schemeClr val="bg1"/>
                </a:solidFill>
                <a:latin typeface="Sofia Pro" panose="020B0000000000000000" pitchFamily="34" charset="0"/>
              </a:rPr>
              <a:t>Thee </a:t>
            </a:r>
            <a:r>
              <a:rPr lang="en-GB" sz="4400" dirty="0" err="1">
                <a:solidFill>
                  <a:schemeClr val="bg1"/>
                </a:solidFill>
                <a:latin typeface="Sofia Pro" panose="020B0000000000000000" pitchFamily="34" charset="0"/>
              </a:rPr>
              <a:t>ei</a:t>
            </a:r>
            <a:endParaRPr lang="en-GB" sz="4400" dirty="0">
              <a:solidFill>
                <a:schemeClr val="bg1"/>
              </a:solidFill>
              <a:latin typeface="Sofia Pro" panose="020B0000000000000000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400" dirty="0" err="1">
                <a:solidFill>
                  <a:schemeClr val="bg1"/>
                </a:solidFill>
                <a:latin typeface="Sofia Pro" panose="020B0000000000000000" pitchFamily="34" charset="0"/>
              </a:rPr>
              <a:t>Gemalen</a:t>
            </a:r>
            <a:r>
              <a:rPr lang="en-GB" sz="4400" dirty="0">
                <a:solidFill>
                  <a:schemeClr val="bg1"/>
                </a:solidFill>
                <a:latin typeface="Sofia Pro" panose="020B0000000000000000" pitchFamily="34" charset="0"/>
              </a:rPr>
              <a:t> </a:t>
            </a:r>
            <a:r>
              <a:rPr lang="en-GB" sz="4400" dirty="0" err="1">
                <a:solidFill>
                  <a:schemeClr val="bg1"/>
                </a:solidFill>
                <a:latin typeface="Sofia Pro" panose="020B0000000000000000" pitchFamily="34" charset="0"/>
              </a:rPr>
              <a:t>koffie</a:t>
            </a:r>
            <a:endParaRPr lang="en-GB" sz="4400" dirty="0">
              <a:solidFill>
                <a:schemeClr val="bg1"/>
              </a:solidFill>
              <a:latin typeface="Sofia Pro" panose="020B0000000000000000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4800" dirty="0">
              <a:solidFill>
                <a:schemeClr val="accent4"/>
              </a:solidFill>
              <a:latin typeface="Sofia Pro" panose="020B00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9239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rain, grass&#10;&#10;Description automatically generated">
            <a:extLst>
              <a:ext uri="{FF2B5EF4-FFF2-40B4-BE49-F238E27FC236}">
                <a16:creationId xmlns:a16="http://schemas.microsoft.com/office/drawing/2014/main" id="{6B1ECFE2-6707-449C-B7BD-14141188E7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57BAD9-D7E9-4A9B-9340-479EDAB495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886" y="1099336"/>
            <a:ext cx="11496781" cy="6639868"/>
          </a:xfrm>
        </p:spPr>
        <p:txBody>
          <a:bodyPr anchor="ctr">
            <a:normAutofit fontScale="90000"/>
          </a:bodyPr>
          <a:lstStyle/>
          <a:p>
            <a:pPr algn="l"/>
            <a:r>
              <a:rPr lang="en-GB" sz="4800" b="1" dirty="0" err="1">
                <a:latin typeface="Sofia Pro" panose="020B0000000000000000" pitchFamily="34" charset="0"/>
              </a:rPr>
              <a:t>Tilburgse</a:t>
            </a:r>
            <a:r>
              <a:rPr lang="en-GB" sz="4800" b="1" dirty="0">
                <a:latin typeface="Sofia Pro" panose="020B0000000000000000" pitchFamily="34" charset="0"/>
              </a:rPr>
              <a:t> </a:t>
            </a:r>
            <a:r>
              <a:rPr lang="en-GB" sz="4800" b="1" dirty="0" err="1">
                <a:latin typeface="Sofia Pro" panose="020B0000000000000000" pitchFamily="34" charset="0"/>
              </a:rPr>
              <a:t>adressen</a:t>
            </a:r>
            <a:br>
              <a:rPr lang="en-GB" sz="4800" b="1" dirty="0">
                <a:latin typeface="Sofia Pro" panose="020B0000000000000000" pitchFamily="34" charset="0"/>
              </a:rPr>
            </a:br>
            <a:r>
              <a:rPr lang="en-GB" sz="3100" b="1" dirty="0">
                <a:latin typeface="Sofia Pro" panose="020B0000000000000000" pitchFamily="34" charset="0"/>
              </a:rPr>
              <a:t>Earth elements – </a:t>
            </a:r>
            <a:r>
              <a:rPr lang="en-GB" sz="3100" b="1" dirty="0" err="1">
                <a:latin typeface="Sofia Pro" panose="020B0000000000000000" pitchFamily="34" charset="0"/>
              </a:rPr>
              <a:t>blok</a:t>
            </a:r>
            <a:r>
              <a:rPr lang="en-GB" sz="3100" b="1" dirty="0">
                <a:latin typeface="Sofia Pro" panose="020B0000000000000000" pitchFamily="34" charset="0"/>
              </a:rPr>
              <a:t> </a:t>
            </a:r>
            <a:r>
              <a:rPr lang="en-GB" sz="3100" b="1" dirty="0" err="1">
                <a:latin typeface="Sofia Pro" panose="020B0000000000000000" pitchFamily="34" charset="0"/>
              </a:rPr>
              <a:t>zeepjes</a:t>
            </a:r>
            <a:r>
              <a:rPr lang="en-GB" sz="3100" b="1" dirty="0">
                <a:latin typeface="Sofia Pro" panose="020B0000000000000000" pitchFamily="34" charset="0"/>
              </a:rPr>
              <a:t> </a:t>
            </a:r>
            <a:r>
              <a:rPr lang="en-GB" sz="2400" b="1" dirty="0">
                <a:latin typeface="Sofia Pro" panose="020B0000000000000000" pitchFamily="34" charset="0"/>
              </a:rPr>
              <a:t>(website </a:t>
            </a:r>
            <a:r>
              <a:rPr lang="en-GB" sz="2400" b="1" dirty="0" err="1">
                <a:latin typeface="Sofia Pro" panose="020B0000000000000000" pitchFamily="34" charset="0"/>
              </a:rPr>
              <a:t>en</a:t>
            </a:r>
            <a:r>
              <a:rPr lang="en-GB" sz="2400" b="1" dirty="0">
                <a:latin typeface="Sofia Pro" panose="020B0000000000000000" pitchFamily="34" charset="0"/>
              </a:rPr>
              <a:t> </a:t>
            </a:r>
            <a:r>
              <a:rPr lang="en-GB" sz="2400" b="1" dirty="0" err="1">
                <a:latin typeface="Sofia Pro" panose="020B0000000000000000" pitchFamily="34" charset="0"/>
              </a:rPr>
              <a:t>bij</a:t>
            </a:r>
            <a:r>
              <a:rPr lang="en-GB" sz="2400" b="1" dirty="0">
                <a:latin typeface="Sofia Pro" panose="020B0000000000000000" pitchFamily="34" charset="0"/>
              </a:rPr>
              <a:t> </a:t>
            </a:r>
            <a:r>
              <a:rPr lang="en-GB" sz="2400" b="1" dirty="0" err="1">
                <a:latin typeface="Sofia Pro" panose="020B0000000000000000" pitchFamily="34" charset="0"/>
              </a:rPr>
              <a:t>Kunstlicht</a:t>
            </a:r>
            <a:r>
              <a:rPr lang="en-GB" sz="2400" b="1" dirty="0">
                <a:latin typeface="Sofia Pro" panose="020B0000000000000000" pitchFamily="34" charset="0"/>
              </a:rPr>
              <a:t> Design)</a:t>
            </a:r>
            <a:br>
              <a:rPr lang="en-GB" sz="3100" b="1" dirty="0">
                <a:latin typeface="Sofia Pro" panose="020B0000000000000000" pitchFamily="34" charset="0"/>
              </a:rPr>
            </a:br>
            <a:r>
              <a:rPr lang="en-GB" sz="3100" b="1" dirty="0">
                <a:latin typeface="Sofia Pro" panose="020B0000000000000000" pitchFamily="34" charset="0"/>
              </a:rPr>
              <a:t>Holland &amp; Barrett – beauty </a:t>
            </a:r>
            <a:r>
              <a:rPr lang="en-GB" sz="3100" b="1" dirty="0" err="1">
                <a:latin typeface="Sofia Pro" panose="020B0000000000000000" pitchFamily="34" charset="0"/>
              </a:rPr>
              <a:t>producten</a:t>
            </a:r>
            <a:r>
              <a:rPr lang="en-GB" sz="3100" b="1" dirty="0">
                <a:latin typeface="Sofia Pro" panose="020B0000000000000000" pitchFamily="34" charset="0"/>
              </a:rPr>
              <a:t> &amp; </a:t>
            </a:r>
            <a:r>
              <a:rPr lang="en-GB" sz="3100" b="1" dirty="0" err="1">
                <a:latin typeface="Sofia Pro" panose="020B0000000000000000" pitchFamily="34" charset="0"/>
              </a:rPr>
              <a:t>diversen</a:t>
            </a:r>
            <a:br>
              <a:rPr lang="en-GB" sz="3100" b="1" dirty="0">
                <a:latin typeface="Sofia Pro" panose="020B0000000000000000" pitchFamily="34" charset="0"/>
              </a:rPr>
            </a:br>
            <a:r>
              <a:rPr lang="en-GB" sz="3100" b="1" dirty="0" err="1">
                <a:latin typeface="Sofia Pro" panose="020B0000000000000000" pitchFamily="34" charset="0"/>
              </a:rPr>
              <a:t>Dille</a:t>
            </a:r>
            <a:r>
              <a:rPr lang="en-GB" sz="3100" b="1" dirty="0">
                <a:latin typeface="Sofia Pro" panose="020B0000000000000000" pitchFamily="34" charset="0"/>
              </a:rPr>
              <a:t> &amp; </a:t>
            </a:r>
            <a:r>
              <a:rPr lang="en-GB" sz="3100" b="1" dirty="0" err="1">
                <a:latin typeface="Sofia Pro" panose="020B0000000000000000" pitchFamily="34" charset="0"/>
              </a:rPr>
              <a:t>Kamille</a:t>
            </a:r>
            <a:r>
              <a:rPr lang="en-GB" sz="3100" b="1" dirty="0">
                <a:latin typeface="Sofia Pro" panose="020B0000000000000000" pitchFamily="34" charset="0"/>
              </a:rPr>
              <a:t> – </a:t>
            </a:r>
            <a:r>
              <a:rPr lang="en-GB" sz="3100" b="1" dirty="0" err="1">
                <a:latin typeface="Sofia Pro" panose="020B0000000000000000" pitchFamily="34" charset="0"/>
              </a:rPr>
              <a:t>zeep</a:t>
            </a:r>
            <a:r>
              <a:rPr lang="en-GB" sz="3100" b="1" dirty="0">
                <a:latin typeface="Sofia Pro" panose="020B0000000000000000" pitchFamily="34" charset="0"/>
              </a:rPr>
              <a:t>, refill </a:t>
            </a:r>
            <a:r>
              <a:rPr lang="en-GB" sz="3100" b="1" dirty="0" err="1">
                <a:latin typeface="Sofia Pro" panose="020B0000000000000000" pitchFamily="34" charset="0"/>
              </a:rPr>
              <a:t>zeep</a:t>
            </a:r>
            <a:br>
              <a:rPr lang="en-GB" sz="3100" b="1" dirty="0">
                <a:latin typeface="Sofia Pro" panose="020B0000000000000000" pitchFamily="34" charset="0"/>
              </a:rPr>
            </a:br>
            <a:r>
              <a:rPr lang="en-GB" sz="3100" b="1" dirty="0">
                <a:latin typeface="Sofia Pro" panose="020B0000000000000000" pitchFamily="34" charset="0"/>
              </a:rPr>
              <a:t>Simon </a:t>
            </a:r>
            <a:r>
              <a:rPr lang="en-GB" sz="3100" b="1" dirty="0" err="1">
                <a:latin typeface="Sofia Pro" panose="020B0000000000000000" pitchFamily="34" charset="0"/>
              </a:rPr>
              <a:t>Levelt</a:t>
            </a:r>
            <a:r>
              <a:rPr lang="en-GB" sz="3100" b="1" dirty="0">
                <a:latin typeface="Sofia Pro" panose="020B0000000000000000" pitchFamily="34" charset="0"/>
              </a:rPr>
              <a:t> – </a:t>
            </a:r>
            <a:r>
              <a:rPr lang="en-GB" sz="3100" b="1" dirty="0" err="1">
                <a:latin typeface="Sofia Pro" panose="020B0000000000000000" pitchFamily="34" charset="0"/>
              </a:rPr>
              <a:t>losse</a:t>
            </a:r>
            <a:r>
              <a:rPr lang="en-GB" sz="3100" b="1" dirty="0">
                <a:latin typeface="Sofia Pro" panose="020B0000000000000000" pitchFamily="34" charset="0"/>
              </a:rPr>
              <a:t> </a:t>
            </a:r>
            <a:r>
              <a:rPr lang="en-GB" sz="3100" b="1" dirty="0" err="1">
                <a:latin typeface="Sofia Pro" panose="020B0000000000000000" pitchFamily="34" charset="0"/>
              </a:rPr>
              <a:t>koffie</a:t>
            </a:r>
            <a:r>
              <a:rPr lang="en-GB" sz="3100" b="1" dirty="0">
                <a:latin typeface="Sofia Pro" panose="020B0000000000000000" pitchFamily="34" charset="0"/>
              </a:rPr>
              <a:t> </a:t>
            </a:r>
            <a:r>
              <a:rPr lang="en-GB" sz="3100" b="1" dirty="0" err="1">
                <a:latin typeface="Sofia Pro" panose="020B0000000000000000" pitchFamily="34" charset="0"/>
              </a:rPr>
              <a:t>en</a:t>
            </a:r>
            <a:r>
              <a:rPr lang="en-GB" sz="3100" b="1" dirty="0">
                <a:latin typeface="Sofia Pro" panose="020B0000000000000000" pitchFamily="34" charset="0"/>
              </a:rPr>
              <a:t> thee, neem je </a:t>
            </a:r>
            <a:r>
              <a:rPr lang="en-GB" sz="3100" b="1" dirty="0" err="1">
                <a:latin typeface="Sofia Pro" panose="020B0000000000000000" pitchFamily="34" charset="0"/>
              </a:rPr>
              <a:t>verpakking</a:t>
            </a:r>
            <a:r>
              <a:rPr lang="en-GB" sz="3100" b="1" dirty="0">
                <a:latin typeface="Sofia Pro" panose="020B0000000000000000" pitchFamily="34" charset="0"/>
              </a:rPr>
              <a:t> mee</a:t>
            </a:r>
            <a:br>
              <a:rPr lang="en-GB" sz="3100" b="1" dirty="0">
                <a:latin typeface="Sofia Pro" panose="020B0000000000000000" pitchFamily="34" charset="0"/>
              </a:rPr>
            </a:br>
            <a:r>
              <a:rPr lang="en-GB" sz="3100" b="1" dirty="0" err="1">
                <a:latin typeface="Sofia Pro" panose="020B0000000000000000" pitchFamily="34" charset="0"/>
              </a:rPr>
              <a:t>Bever</a:t>
            </a:r>
            <a:r>
              <a:rPr lang="en-GB" sz="3100" b="1" dirty="0">
                <a:latin typeface="Sofia Pro" panose="020B0000000000000000" pitchFamily="34" charset="0"/>
              </a:rPr>
              <a:t> – </a:t>
            </a:r>
            <a:r>
              <a:rPr lang="en-GB" sz="3100" b="1" dirty="0" err="1">
                <a:latin typeface="Sofia Pro" panose="020B0000000000000000" pitchFamily="34" charset="0"/>
              </a:rPr>
              <a:t>bestek</a:t>
            </a:r>
            <a:br>
              <a:rPr lang="en-GB" sz="3100" b="1" dirty="0">
                <a:latin typeface="Sofia Pro" panose="020B0000000000000000" pitchFamily="34" charset="0"/>
              </a:rPr>
            </a:br>
            <a:r>
              <a:rPr lang="en-GB" sz="3100" b="1" dirty="0" err="1">
                <a:latin typeface="Sofia Pro" panose="020B0000000000000000" pitchFamily="34" charset="0"/>
              </a:rPr>
              <a:t>Waar</a:t>
            </a:r>
            <a:r>
              <a:rPr lang="en-GB" sz="3100" b="1" dirty="0">
                <a:latin typeface="Sofia Pro" panose="020B0000000000000000" pitchFamily="34" charset="0"/>
              </a:rPr>
              <a:t> – </a:t>
            </a:r>
            <a:r>
              <a:rPr lang="en-GB" sz="3100" b="1" dirty="0" err="1">
                <a:latin typeface="Sofia Pro" panose="020B0000000000000000" pitchFamily="34" charset="0"/>
              </a:rPr>
              <a:t>blok</a:t>
            </a:r>
            <a:r>
              <a:rPr lang="en-GB" sz="3100" b="1" dirty="0">
                <a:latin typeface="Sofia Pro" panose="020B0000000000000000" pitchFamily="34" charset="0"/>
              </a:rPr>
              <a:t> </a:t>
            </a:r>
            <a:r>
              <a:rPr lang="en-GB" sz="3100" b="1" dirty="0" err="1">
                <a:latin typeface="Sofia Pro" panose="020B0000000000000000" pitchFamily="34" charset="0"/>
              </a:rPr>
              <a:t>zeep</a:t>
            </a:r>
            <a:br>
              <a:rPr lang="en-GB" sz="3100" b="1" dirty="0">
                <a:latin typeface="Sofia Pro" panose="020B0000000000000000" pitchFamily="34" charset="0"/>
              </a:rPr>
            </a:br>
            <a:r>
              <a:rPr lang="en-GB" sz="3100" b="1" dirty="0" err="1">
                <a:latin typeface="Sofia Pro" panose="020B0000000000000000" pitchFamily="34" charset="0"/>
              </a:rPr>
              <a:t>Boekenshop</a:t>
            </a:r>
            <a:r>
              <a:rPr lang="en-GB" sz="3100" b="1" dirty="0">
                <a:latin typeface="Sofia Pro" panose="020B0000000000000000" pitchFamily="34" charset="0"/>
              </a:rPr>
              <a:t> – </a:t>
            </a:r>
            <a:r>
              <a:rPr lang="en-GB" sz="3100" b="1" dirty="0" err="1">
                <a:latin typeface="Sofia Pro" panose="020B0000000000000000" pitchFamily="34" charset="0"/>
              </a:rPr>
              <a:t>ongelooflijk</a:t>
            </a:r>
            <a:r>
              <a:rPr lang="en-GB" sz="3100" b="1" dirty="0">
                <a:latin typeface="Sofia Pro" panose="020B0000000000000000" pitchFamily="34" charset="0"/>
              </a:rPr>
              <a:t> </a:t>
            </a:r>
            <a:r>
              <a:rPr lang="en-GB" sz="3100" b="1" dirty="0" err="1">
                <a:latin typeface="Sofia Pro" panose="020B0000000000000000" pitchFamily="34" charset="0"/>
              </a:rPr>
              <a:t>veel</a:t>
            </a:r>
            <a:r>
              <a:rPr lang="en-GB" sz="3100" b="1" dirty="0">
                <a:latin typeface="Sofia Pro" panose="020B0000000000000000" pitchFamily="34" charset="0"/>
              </a:rPr>
              <a:t> 2e hands </a:t>
            </a:r>
            <a:r>
              <a:rPr lang="en-GB" sz="3100" b="1" dirty="0" err="1">
                <a:latin typeface="Sofia Pro" panose="020B0000000000000000" pitchFamily="34" charset="0"/>
              </a:rPr>
              <a:t>boeken</a:t>
            </a:r>
            <a:r>
              <a:rPr lang="en-GB" sz="3100" b="1" dirty="0">
                <a:latin typeface="Sofia Pro" panose="020B0000000000000000" pitchFamily="34" charset="0"/>
              </a:rPr>
              <a:t> </a:t>
            </a:r>
            <a:r>
              <a:rPr lang="en-GB" sz="2700" b="1" dirty="0">
                <a:latin typeface="Sofia Pro" panose="020B0000000000000000" pitchFamily="34" charset="0"/>
              </a:rPr>
              <a:t>(</a:t>
            </a:r>
            <a:r>
              <a:rPr lang="en-GB" sz="2700" b="1" dirty="0" err="1">
                <a:latin typeface="Sofia Pro" panose="020B0000000000000000" pitchFamily="34" charset="0"/>
              </a:rPr>
              <a:t>inkoop</a:t>
            </a:r>
            <a:r>
              <a:rPr lang="en-GB" sz="2700" b="1" dirty="0">
                <a:latin typeface="Sofia Pro" panose="020B0000000000000000" pitchFamily="34" charset="0"/>
              </a:rPr>
              <a:t> </a:t>
            </a:r>
            <a:r>
              <a:rPr lang="en-GB" sz="2700" b="1" dirty="0" err="1">
                <a:latin typeface="Sofia Pro" panose="020B0000000000000000" pitchFamily="34" charset="0"/>
              </a:rPr>
              <a:t>voor</a:t>
            </a:r>
            <a:r>
              <a:rPr lang="en-GB" sz="2700" b="1" dirty="0">
                <a:latin typeface="Sofia Pro" panose="020B0000000000000000" pitchFamily="34" charset="0"/>
              </a:rPr>
              <a:t> </a:t>
            </a:r>
            <a:r>
              <a:rPr lang="en-GB" sz="2700" b="1" dirty="0" err="1">
                <a:latin typeface="Sofia Pro" panose="020B0000000000000000" pitchFamily="34" charset="0"/>
              </a:rPr>
              <a:t>goed</a:t>
            </a:r>
            <a:r>
              <a:rPr lang="en-GB" sz="2700" b="1" dirty="0">
                <a:latin typeface="Sofia Pro" panose="020B0000000000000000" pitchFamily="34" charset="0"/>
              </a:rPr>
              <a:t> </a:t>
            </a:r>
            <a:r>
              <a:rPr lang="en-GB" sz="2700" b="1" dirty="0" err="1">
                <a:latin typeface="Sofia Pro" panose="020B0000000000000000" pitchFamily="34" charset="0"/>
              </a:rPr>
              <a:t>doel</a:t>
            </a:r>
            <a:r>
              <a:rPr lang="en-GB" sz="2700" b="1" dirty="0">
                <a:latin typeface="Sofia Pro" panose="020B0000000000000000" pitchFamily="34" charset="0"/>
              </a:rPr>
              <a:t>)</a:t>
            </a:r>
            <a:br>
              <a:rPr lang="en-GB" sz="2700" b="1" dirty="0">
                <a:latin typeface="Sofia Pro" panose="020B0000000000000000" pitchFamily="34" charset="0"/>
              </a:rPr>
            </a:br>
            <a:r>
              <a:rPr lang="en-GB" sz="3100" b="1" dirty="0" err="1">
                <a:latin typeface="Sofia Pro" panose="020B0000000000000000" pitchFamily="34" charset="0"/>
              </a:rPr>
              <a:t>Kringloopwinkels</a:t>
            </a:r>
            <a:r>
              <a:rPr lang="en-GB" sz="3100" b="1" dirty="0">
                <a:latin typeface="Sofia Pro" panose="020B0000000000000000" pitchFamily="34" charset="0"/>
              </a:rPr>
              <a:t> – </a:t>
            </a:r>
            <a:r>
              <a:rPr lang="en-GB" sz="3100" b="1" dirty="0" err="1">
                <a:latin typeface="Sofia Pro" panose="020B0000000000000000" pitchFamily="34" charset="0"/>
              </a:rPr>
              <a:t>meer</a:t>
            </a:r>
            <a:r>
              <a:rPr lang="en-GB" sz="3100" b="1" dirty="0">
                <a:latin typeface="Sofia Pro" panose="020B0000000000000000" pitchFamily="34" charset="0"/>
              </a:rPr>
              <a:t> dan 9 </a:t>
            </a:r>
            <a:r>
              <a:rPr lang="en-GB" sz="3100" b="1" dirty="0" err="1">
                <a:latin typeface="Sofia Pro" panose="020B0000000000000000" pitchFamily="34" charset="0"/>
              </a:rPr>
              <a:t>waaronder</a:t>
            </a:r>
            <a:r>
              <a:rPr lang="en-GB" sz="3100" b="1" dirty="0">
                <a:latin typeface="Sofia Pro" panose="020B0000000000000000" pitchFamily="34" charset="0"/>
              </a:rPr>
              <a:t> </a:t>
            </a:r>
            <a:r>
              <a:rPr lang="en-GB" sz="3100" b="1" dirty="0" err="1">
                <a:latin typeface="Sofia Pro" panose="020B0000000000000000" pitchFamily="34" charset="0"/>
              </a:rPr>
              <a:t>Kringloop</a:t>
            </a:r>
            <a:r>
              <a:rPr lang="en-GB" sz="3100" b="1" dirty="0">
                <a:latin typeface="Sofia Pro" panose="020B0000000000000000" pitchFamily="34" charset="0"/>
              </a:rPr>
              <a:t> Tilburg, La </a:t>
            </a:r>
            <a:r>
              <a:rPr lang="en-GB" sz="3100" b="1" dirty="0" err="1">
                <a:latin typeface="Sofia Pro" panose="020B0000000000000000" pitchFamily="34" charset="0"/>
              </a:rPr>
              <a:t>Poubelle</a:t>
            </a:r>
            <a:r>
              <a:rPr lang="en-GB" sz="3100" b="1" dirty="0">
                <a:latin typeface="Sofia Pro" panose="020B0000000000000000" pitchFamily="34" charset="0"/>
              </a:rPr>
              <a:t>, </a:t>
            </a:r>
            <a:r>
              <a:rPr lang="en-GB" sz="3100" b="1" dirty="0" err="1">
                <a:latin typeface="Sofia Pro" panose="020B0000000000000000" pitchFamily="34" charset="0"/>
              </a:rPr>
              <a:t>Peerke</a:t>
            </a:r>
            <a:r>
              <a:rPr lang="en-GB" sz="3100" b="1" dirty="0">
                <a:latin typeface="Sofia Pro" panose="020B0000000000000000" pitchFamily="34" charset="0"/>
              </a:rPr>
              <a:t> </a:t>
            </a:r>
            <a:r>
              <a:rPr lang="en-GB" sz="3100" b="1" dirty="0" err="1">
                <a:latin typeface="Sofia Pro" panose="020B0000000000000000" pitchFamily="34" charset="0"/>
              </a:rPr>
              <a:t>meubelen</a:t>
            </a:r>
            <a:r>
              <a:rPr lang="en-GB" sz="3100" b="1" dirty="0">
                <a:latin typeface="Sofia Pro" panose="020B0000000000000000" pitchFamily="34" charset="0"/>
              </a:rPr>
              <a:t>, Reshare store, </a:t>
            </a:r>
            <a:r>
              <a:rPr lang="en-GB" sz="3100" b="1" dirty="0" err="1">
                <a:latin typeface="Sofia Pro" panose="020B0000000000000000" pitchFamily="34" charset="0"/>
              </a:rPr>
              <a:t>SamSam</a:t>
            </a:r>
            <a:r>
              <a:rPr lang="en-GB" sz="3100" b="1" dirty="0">
                <a:latin typeface="Sofia Pro" panose="020B0000000000000000" pitchFamily="34" charset="0"/>
              </a:rPr>
              <a:t>, Labels4all, Petra vintage clothing</a:t>
            </a:r>
            <a:br>
              <a:rPr lang="en-GB" sz="2700" b="1" dirty="0">
                <a:latin typeface="Sofia Pro" panose="020B0000000000000000" pitchFamily="34" charset="0"/>
              </a:rPr>
            </a:br>
            <a:br>
              <a:rPr lang="en-GB" sz="4800" b="1" dirty="0">
                <a:latin typeface="Sofia Pro" panose="020B0000000000000000" pitchFamily="34" charset="0"/>
              </a:rPr>
            </a:br>
            <a:br>
              <a:rPr lang="en-GB" sz="4800" b="1" dirty="0">
                <a:latin typeface="Sofia Pro" panose="020B0000000000000000" pitchFamily="34" charset="0"/>
              </a:rPr>
            </a:br>
            <a:br>
              <a:rPr lang="en-GB" sz="4800" b="1" dirty="0">
                <a:latin typeface="Sofia Pro" panose="020B0000000000000000" pitchFamily="34" charset="0"/>
              </a:rPr>
            </a:br>
            <a:br>
              <a:rPr lang="en-GB" sz="4800" b="1" dirty="0">
                <a:latin typeface="Sofia Pro" panose="020B0000000000000000" pitchFamily="34" charset="0"/>
              </a:rPr>
            </a:br>
            <a:endParaRPr lang="en-GB" sz="4800" b="1" dirty="0">
              <a:latin typeface="Sofia Pro" panose="020B00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4326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green, sitting, large&#10;&#10;Description automatically generated">
            <a:extLst>
              <a:ext uri="{FF2B5EF4-FFF2-40B4-BE49-F238E27FC236}">
                <a16:creationId xmlns:a16="http://schemas.microsoft.com/office/drawing/2014/main" id="{9BAC33B2-1A8D-4D82-A33F-732DEA0B29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0" b="1383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4A13A541-62CA-4626-9AEA-3EF61F5B53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1" y="493708"/>
            <a:ext cx="5554667" cy="5554667"/>
          </a:xfrm>
          <a:prstGeom prst="flowChartConnector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23A0379-38B8-4B91-9CBC-31650C09E728}"/>
              </a:ext>
            </a:extLst>
          </p:cNvPr>
          <p:cNvSpPr txBox="1"/>
          <p:nvPr/>
        </p:nvSpPr>
        <p:spPr>
          <a:xfrm>
            <a:off x="6807199" y="817990"/>
            <a:ext cx="45339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800" dirty="0" err="1">
                <a:solidFill>
                  <a:schemeClr val="accent4"/>
                </a:solidFill>
                <a:latin typeface="Sofia Pro" panose="020B0000000000000000" pitchFamily="34" charset="0"/>
              </a:rPr>
              <a:t>Heroverweeg</a:t>
            </a:r>
            <a:endParaRPr lang="en-GB" sz="4800" dirty="0">
              <a:solidFill>
                <a:schemeClr val="accent4"/>
              </a:solidFill>
              <a:latin typeface="Sofia Pro" panose="020B0000000000000000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800" dirty="0" err="1">
                <a:solidFill>
                  <a:schemeClr val="accent4"/>
                </a:solidFill>
                <a:latin typeface="Sofia Pro" panose="020B0000000000000000" pitchFamily="34" charset="0"/>
              </a:rPr>
              <a:t>Weiger</a:t>
            </a:r>
            <a:endParaRPr lang="en-GB" sz="4800" dirty="0">
              <a:solidFill>
                <a:schemeClr val="accent4"/>
              </a:solidFill>
              <a:latin typeface="Sofia Pro" panose="020B0000000000000000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800" dirty="0" err="1">
                <a:solidFill>
                  <a:schemeClr val="accent4"/>
                </a:solidFill>
                <a:latin typeface="Sofia Pro" panose="020B0000000000000000" pitchFamily="34" charset="0"/>
              </a:rPr>
              <a:t>Verminder</a:t>
            </a:r>
            <a:endParaRPr lang="en-GB" sz="4800" dirty="0">
              <a:solidFill>
                <a:schemeClr val="accent4"/>
              </a:solidFill>
              <a:latin typeface="Sofia Pro" panose="020B0000000000000000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800" dirty="0" err="1">
                <a:solidFill>
                  <a:schemeClr val="accent4"/>
                </a:solidFill>
                <a:latin typeface="Sofia Pro" panose="020B0000000000000000" pitchFamily="34" charset="0"/>
              </a:rPr>
              <a:t>Herbruik</a:t>
            </a:r>
            <a:endParaRPr lang="en-GB" sz="4800" dirty="0">
              <a:solidFill>
                <a:schemeClr val="accent4"/>
              </a:solidFill>
              <a:latin typeface="Sofia Pro" panose="020B0000000000000000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800" dirty="0" err="1">
                <a:solidFill>
                  <a:schemeClr val="accent4"/>
                </a:solidFill>
                <a:latin typeface="Sofia Pro" panose="020B0000000000000000" pitchFamily="34" charset="0"/>
              </a:rPr>
              <a:t>Repareer</a:t>
            </a:r>
            <a:endParaRPr lang="en-GB" sz="4800" dirty="0">
              <a:solidFill>
                <a:schemeClr val="accent4"/>
              </a:solidFill>
              <a:latin typeface="Sofia Pro" panose="020B0000000000000000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800" dirty="0">
                <a:solidFill>
                  <a:schemeClr val="accent4"/>
                </a:solidFill>
                <a:latin typeface="Sofia Pro" panose="020B0000000000000000" pitchFamily="34" charset="0"/>
              </a:rPr>
              <a:t>Recycle</a:t>
            </a:r>
          </a:p>
        </p:txBody>
      </p:sp>
    </p:spTree>
    <p:extLst>
      <p:ext uri="{BB962C8B-B14F-4D97-AF65-F5344CB8AC3E}">
        <p14:creationId xmlns:p14="http://schemas.microsoft.com/office/powerpoint/2010/main" val="1806129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lant&#10;&#10;Description automatically generated">
            <a:extLst>
              <a:ext uri="{FF2B5EF4-FFF2-40B4-BE49-F238E27FC236}">
                <a16:creationId xmlns:a16="http://schemas.microsoft.com/office/drawing/2014/main" id="{103945F5-746E-4D85-B746-00820EB9CB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84" b="394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5" name="Picture 4" descr="A picture containing food&#10;&#10;Description automatically generated">
            <a:extLst>
              <a:ext uri="{FF2B5EF4-FFF2-40B4-BE49-F238E27FC236}">
                <a16:creationId xmlns:a16="http://schemas.microsoft.com/office/drawing/2014/main" id="{BAF159CB-4F08-4B57-BC37-2ED9B207E7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5" r="8065"/>
          <a:stretch/>
        </p:blipFill>
        <p:spPr>
          <a:xfrm>
            <a:off x="4127785" y="1188876"/>
            <a:ext cx="3936429" cy="383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207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ird swimming in water&#10;&#10;Description automatically generated">
            <a:extLst>
              <a:ext uri="{FF2B5EF4-FFF2-40B4-BE49-F238E27FC236}">
                <a16:creationId xmlns:a16="http://schemas.microsoft.com/office/drawing/2014/main" id="{E39ACE54-8C44-41A8-99F4-EB90751E1F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5" name="Picture 4" descr="A picture containing indoor, bottle, toothbrush, sitting&#10;&#10;Description automatically generated">
            <a:extLst>
              <a:ext uri="{FF2B5EF4-FFF2-40B4-BE49-F238E27FC236}">
                <a16:creationId xmlns:a16="http://schemas.microsoft.com/office/drawing/2014/main" id="{EB9DE862-302D-44BF-B501-E61B8EF9174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56" y="760744"/>
            <a:ext cx="4420468" cy="2944812"/>
          </a:xfrm>
          <a:prstGeom prst="rect">
            <a:avLst/>
          </a:prstGeom>
        </p:spPr>
      </p:pic>
      <p:pic>
        <p:nvPicPr>
          <p:cNvPr id="7" name="Picture 6" descr="A picture containing toothbrush, object, brush, lying&#10;&#10;Description automatically generated">
            <a:extLst>
              <a:ext uri="{FF2B5EF4-FFF2-40B4-BE49-F238E27FC236}">
                <a16:creationId xmlns:a16="http://schemas.microsoft.com/office/drawing/2014/main" id="{31A07E2E-B58A-4A89-BF5A-D7FCC8FF006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828" y="3665977"/>
            <a:ext cx="3786829" cy="245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739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een, field, large, group&#10;&#10;Description automatically generated">
            <a:extLst>
              <a:ext uri="{FF2B5EF4-FFF2-40B4-BE49-F238E27FC236}">
                <a16:creationId xmlns:a16="http://schemas.microsoft.com/office/drawing/2014/main" id="{F8BDB6FF-ED36-4901-B140-55F8A4CF4F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3" b="1111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7" name="Picture 6" descr="A wooden table&#10;&#10;Description automatically generated">
            <a:extLst>
              <a:ext uri="{FF2B5EF4-FFF2-40B4-BE49-F238E27FC236}">
                <a16:creationId xmlns:a16="http://schemas.microsoft.com/office/drawing/2014/main" id="{D0BD6695-BC60-4E47-89F5-CD2F53AA89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09" y="977900"/>
            <a:ext cx="3512868" cy="46863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E5BDEE-F311-4241-937F-EFDA4E63A364}"/>
              </a:ext>
            </a:extLst>
          </p:cNvPr>
          <p:cNvSpPr txBox="1"/>
          <p:nvPr/>
        </p:nvSpPr>
        <p:spPr>
          <a:xfrm>
            <a:off x="5651500" y="817990"/>
            <a:ext cx="61214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800" dirty="0">
                <a:latin typeface="Sofia Pro" panose="020B0000000000000000" pitchFamily="34" charset="0"/>
              </a:rPr>
              <a:t>Bamboo </a:t>
            </a:r>
            <a:r>
              <a:rPr lang="en-GB" sz="4800" dirty="0" err="1">
                <a:latin typeface="Sofia Pro" panose="020B0000000000000000" pitchFamily="34" charset="0"/>
              </a:rPr>
              <a:t>tandenborstel</a:t>
            </a:r>
            <a:endParaRPr lang="en-GB" sz="4800" dirty="0">
              <a:latin typeface="Sofia Pro" panose="020B0000000000000000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800" dirty="0" err="1">
                <a:latin typeface="Sofia Pro" panose="020B0000000000000000" pitchFamily="34" charset="0"/>
              </a:rPr>
              <a:t>Tandpasta</a:t>
            </a:r>
            <a:endParaRPr lang="en-GB" sz="4800" dirty="0">
              <a:latin typeface="Sofia Pro" panose="020B0000000000000000" pitchFamily="34" charset="0"/>
            </a:endParaRPr>
          </a:p>
          <a:p>
            <a:pPr marL="685800" indent="-685800">
              <a:buFont typeface="Courier New" panose="02070309020205020404" pitchFamily="49" charset="0"/>
              <a:buChar char="o"/>
            </a:pPr>
            <a:r>
              <a:rPr lang="en-GB" sz="4800" dirty="0" err="1">
                <a:latin typeface="Sofia Pro" panose="020B0000000000000000" pitchFamily="34" charset="0"/>
              </a:rPr>
              <a:t>Tabletjes</a:t>
            </a:r>
            <a:endParaRPr lang="en-GB" sz="4800" dirty="0">
              <a:latin typeface="Sofia Pro" panose="020B0000000000000000" pitchFamily="34" charset="0"/>
            </a:endParaRPr>
          </a:p>
          <a:p>
            <a:pPr marL="685800" indent="-685800">
              <a:buFont typeface="Courier New" panose="02070309020205020404" pitchFamily="49" charset="0"/>
              <a:buChar char="o"/>
            </a:pPr>
            <a:r>
              <a:rPr lang="en-GB" sz="4800" dirty="0" err="1">
                <a:latin typeface="Sofia Pro" panose="020B0000000000000000" pitchFamily="34" charset="0"/>
              </a:rPr>
              <a:t>Tandpasta</a:t>
            </a:r>
            <a:r>
              <a:rPr lang="en-GB" sz="4800" dirty="0">
                <a:latin typeface="Sofia Pro" panose="020B0000000000000000" pitchFamily="34" charset="0"/>
              </a:rPr>
              <a:t> in </a:t>
            </a:r>
            <a:r>
              <a:rPr lang="en-GB" sz="4800" dirty="0" err="1">
                <a:latin typeface="Sofia Pro" panose="020B0000000000000000" pitchFamily="34" charset="0"/>
              </a:rPr>
              <a:t>glas</a:t>
            </a:r>
            <a:endParaRPr lang="en-GB" sz="4800" dirty="0">
              <a:latin typeface="Sofia Pro" panose="020B0000000000000000" pitchFamily="34" charset="0"/>
            </a:endParaRPr>
          </a:p>
          <a:p>
            <a:pPr marL="685800" indent="-685800">
              <a:buFont typeface="Courier New" panose="02070309020205020404" pitchFamily="49" charset="0"/>
              <a:buChar char="o"/>
            </a:pPr>
            <a:r>
              <a:rPr lang="en-GB" sz="4800" dirty="0" err="1">
                <a:latin typeface="Sofia Pro" panose="020B0000000000000000" pitchFamily="34" charset="0"/>
              </a:rPr>
              <a:t>Zelf</a:t>
            </a:r>
            <a:r>
              <a:rPr lang="en-GB" sz="4800" dirty="0">
                <a:latin typeface="Sofia Pro" panose="020B0000000000000000" pitchFamily="34" charset="0"/>
              </a:rPr>
              <a:t> </a:t>
            </a:r>
            <a:r>
              <a:rPr lang="en-GB" sz="4800" dirty="0" err="1">
                <a:latin typeface="Sofia Pro" panose="020B0000000000000000" pitchFamily="34" charset="0"/>
              </a:rPr>
              <a:t>maken</a:t>
            </a:r>
            <a:endParaRPr lang="en-GB" sz="4800" dirty="0">
              <a:latin typeface="Sofia Pro" panose="020B0000000000000000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4800" dirty="0">
              <a:solidFill>
                <a:schemeClr val="accent4"/>
              </a:solidFill>
              <a:latin typeface="Sofia Pro" panose="020B0000000000000000" pitchFamily="34" charset="0"/>
            </a:endParaRPr>
          </a:p>
        </p:txBody>
      </p:sp>
      <p:pic>
        <p:nvPicPr>
          <p:cNvPr id="10" name="Picture 9" descr="A picture containing table, cup, indoor, food&#10;&#10;Description automatically generated">
            <a:extLst>
              <a:ext uri="{FF2B5EF4-FFF2-40B4-BE49-F238E27FC236}">
                <a16:creationId xmlns:a16="http://schemas.microsoft.com/office/drawing/2014/main" id="{E2DF51A9-C6AD-463B-8566-988F5FA208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025" y="4518025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6684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g, table, sitting, plastic&#10;&#10;Description automatically generated">
            <a:extLst>
              <a:ext uri="{FF2B5EF4-FFF2-40B4-BE49-F238E27FC236}">
                <a16:creationId xmlns:a16="http://schemas.microsoft.com/office/drawing/2014/main" id="{1A1FD0DE-4B57-4C9F-B46F-AD7FC39F51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1" b="1021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735D39-FFA6-404B-85AD-D88B8AAE6B9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07" y="1061906"/>
            <a:ext cx="4822819" cy="2805109"/>
          </a:xfrm>
          <a:prstGeom prst="rect">
            <a:avLst/>
          </a:prstGeom>
        </p:spPr>
      </p:pic>
      <p:pic>
        <p:nvPicPr>
          <p:cNvPr id="7" name="Picture 6" descr="A picture containing indoor, table, filled, full&#10;&#10;Description automatically generated">
            <a:extLst>
              <a:ext uri="{FF2B5EF4-FFF2-40B4-BE49-F238E27FC236}">
                <a16:creationId xmlns:a16="http://schemas.microsoft.com/office/drawing/2014/main" id="{9AD6EC26-B2E3-481C-AE53-E330F1CBAA3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277" y="543727"/>
            <a:ext cx="5477571" cy="3645075"/>
          </a:xfrm>
          <a:prstGeom prst="rect">
            <a:avLst/>
          </a:prstGeom>
        </p:spPr>
      </p:pic>
      <p:pic>
        <p:nvPicPr>
          <p:cNvPr id="9" name="Picture 8" descr="A picture containing man, baseball, game, holding&#10;&#10;Description automatically generated">
            <a:extLst>
              <a:ext uri="{FF2B5EF4-FFF2-40B4-BE49-F238E27FC236}">
                <a16:creationId xmlns:a16="http://schemas.microsoft.com/office/drawing/2014/main" id="{2B4B5001-636D-44BC-A0F4-BD29572ADE2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342" y="3311311"/>
            <a:ext cx="4319159" cy="3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042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nature, forest, train&#10;&#10;Description automatically generated">
            <a:extLst>
              <a:ext uri="{FF2B5EF4-FFF2-40B4-BE49-F238E27FC236}">
                <a16:creationId xmlns:a16="http://schemas.microsoft.com/office/drawing/2014/main" id="{C448DCF8-C7F7-41A7-9D41-330948D0D3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1" b="1036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5" name="Picture 4" descr="A picture containing person, indoor, woman, standing&#10;&#10;Description automatically generated">
            <a:extLst>
              <a:ext uri="{FF2B5EF4-FFF2-40B4-BE49-F238E27FC236}">
                <a16:creationId xmlns:a16="http://schemas.microsoft.com/office/drawing/2014/main" id="{01AC85E2-281A-4E12-9E89-4ABFBA48BE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694700"/>
            <a:ext cx="4103261" cy="51269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D7BBBE-CF66-4F36-84E9-186753DEA124}"/>
              </a:ext>
            </a:extLst>
          </p:cNvPr>
          <p:cNvSpPr txBox="1"/>
          <p:nvPr/>
        </p:nvSpPr>
        <p:spPr>
          <a:xfrm>
            <a:off x="6807200" y="817990"/>
            <a:ext cx="49657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800" dirty="0" err="1">
                <a:solidFill>
                  <a:schemeClr val="bg1"/>
                </a:solidFill>
                <a:latin typeface="Sofia Pro" panose="020B0000000000000000" pitchFamily="34" charset="0"/>
              </a:rPr>
              <a:t>Kringloop</a:t>
            </a:r>
            <a:endParaRPr lang="en-GB" sz="4800" dirty="0">
              <a:solidFill>
                <a:schemeClr val="bg1"/>
              </a:solidFill>
              <a:latin typeface="Sofia Pro" panose="020B0000000000000000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800" dirty="0" err="1">
                <a:solidFill>
                  <a:schemeClr val="bg1"/>
                </a:solidFill>
                <a:latin typeface="Sofia Pro" panose="020B0000000000000000" pitchFamily="34" charset="0"/>
              </a:rPr>
              <a:t>Kledingruil</a:t>
            </a:r>
            <a:endParaRPr lang="en-GB" sz="4800" dirty="0">
              <a:solidFill>
                <a:schemeClr val="bg1"/>
              </a:solidFill>
              <a:latin typeface="Sofia Pro" panose="020B0000000000000000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800" dirty="0">
                <a:solidFill>
                  <a:schemeClr val="bg1"/>
                </a:solidFill>
                <a:latin typeface="Sofia Pro" panose="020B0000000000000000" pitchFamily="34" charset="0"/>
              </a:rPr>
              <a:t>Fleece </a:t>
            </a:r>
            <a:r>
              <a:rPr lang="en-GB" sz="4800" dirty="0" err="1">
                <a:solidFill>
                  <a:schemeClr val="bg1"/>
                </a:solidFill>
                <a:latin typeface="Sofia Pro" panose="020B0000000000000000" pitchFamily="34" charset="0"/>
              </a:rPr>
              <a:t>bevat</a:t>
            </a:r>
            <a:r>
              <a:rPr lang="en-GB" sz="4800" dirty="0">
                <a:solidFill>
                  <a:schemeClr val="bg1"/>
                </a:solidFill>
                <a:latin typeface="Sofia Pro" panose="020B0000000000000000" pitchFamily="34" charset="0"/>
              </a:rPr>
              <a:t> microplastics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800" dirty="0">
                <a:solidFill>
                  <a:schemeClr val="bg1"/>
                </a:solidFill>
                <a:latin typeface="Sofia Pro" panose="020B0000000000000000" pitchFamily="34" charset="0"/>
              </a:rPr>
              <a:t>Microplastic </a:t>
            </a:r>
            <a:r>
              <a:rPr lang="en-GB" sz="4800" dirty="0" err="1">
                <a:solidFill>
                  <a:schemeClr val="bg1"/>
                </a:solidFill>
                <a:latin typeface="Sofia Pro" panose="020B0000000000000000" pitchFamily="34" charset="0"/>
              </a:rPr>
              <a:t>opvangen</a:t>
            </a:r>
            <a:r>
              <a:rPr lang="en-GB" sz="4800" dirty="0">
                <a:solidFill>
                  <a:schemeClr val="bg1"/>
                </a:solidFill>
                <a:latin typeface="Sofia Pro" panose="020B0000000000000000" pitchFamily="34" charset="0"/>
              </a:rPr>
              <a:t> met de was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4800" dirty="0">
              <a:solidFill>
                <a:schemeClr val="accent4"/>
              </a:solidFill>
              <a:latin typeface="Sofia Pro" panose="020B0000000000000000" pitchFamily="34" charset="0"/>
            </a:endParaRPr>
          </a:p>
        </p:txBody>
      </p:sp>
      <p:pic>
        <p:nvPicPr>
          <p:cNvPr id="4" name="Picture 3" descr="A picture containing small, sitting, baby, filled&#10;&#10;Description automatically generated">
            <a:extLst>
              <a:ext uri="{FF2B5EF4-FFF2-40B4-BE49-F238E27FC236}">
                <a16:creationId xmlns:a16="http://schemas.microsoft.com/office/drawing/2014/main" id="{1E915EE9-1F41-40EC-9F13-F0375F7B84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" r="16752"/>
          <a:stretch/>
        </p:blipFill>
        <p:spPr>
          <a:xfrm rot="600742">
            <a:off x="4016291" y="4477662"/>
            <a:ext cx="2737020" cy="1845688"/>
          </a:xfrm>
          <a:prstGeom prst="rect">
            <a:avLst/>
          </a:prstGeom>
        </p:spPr>
      </p:pic>
      <p:pic>
        <p:nvPicPr>
          <p:cNvPr id="8" name="Picture 7" descr="A picture containing person, indoor, clothing, man&#10;&#10;Description automatically generated">
            <a:extLst>
              <a:ext uri="{FF2B5EF4-FFF2-40B4-BE49-F238E27FC236}">
                <a16:creationId xmlns:a16="http://schemas.microsoft.com/office/drawing/2014/main" id="{5710043E-3FB0-45B6-87C6-12A51CCF10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5654">
            <a:off x="4313238" y="1912903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288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on a rocky beach&#10;&#10;Description automatically generated">
            <a:extLst>
              <a:ext uri="{FF2B5EF4-FFF2-40B4-BE49-F238E27FC236}">
                <a16:creationId xmlns:a16="http://schemas.microsoft.com/office/drawing/2014/main" id="{D105A1E4-863B-450C-9E0A-2BE00F621B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9" b="278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5" name="Picture 4" descr="A display in a store&#10;&#10;Description automatically generated">
            <a:extLst>
              <a:ext uri="{FF2B5EF4-FFF2-40B4-BE49-F238E27FC236}">
                <a16:creationId xmlns:a16="http://schemas.microsoft.com/office/drawing/2014/main" id="{6C5A89CC-5685-4C7A-92FF-13784C8FC68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866" y="403501"/>
            <a:ext cx="5140448" cy="2578332"/>
          </a:xfrm>
          <a:prstGeom prst="rect">
            <a:avLst/>
          </a:prstGeom>
        </p:spPr>
      </p:pic>
      <p:pic>
        <p:nvPicPr>
          <p:cNvPr id="7" name="Picture 6" descr="A picture containing newspaper, text, refrigerator, photo&#10;&#10;Description automatically generated">
            <a:extLst>
              <a:ext uri="{FF2B5EF4-FFF2-40B4-BE49-F238E27FC236}">
                <a16:creationId xmlns:a16="http://schemas.microsoft.com/office/drawing/2014/main" id="{071B6DCA-49B5-4762-BD7E-56BED4C1F3D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68" y="2732648"/>
            <a:ext cx="2902606" cy="3940325"/>
          </a:xfrm>
          <a:prstGeom prst="rect">
            <a:avLst/>
          </a:prstGeom>
        </p:spPr>
      </p:pic>
      <p:pic>
        <p:nvPicPr>
          <p:cNvPr id="9" name="Picture 8" descr="A dining room table&#10;&#10;Description automatically generated">
            <a:extLst>
              <a:ext uri="{FF2B5EF4-FFF2-40B4-BE49-F238E27FC236}">
                <a16:creationId xmlns:a16="http://schemas.microsoft.com/office/drawing/2014/main" id="{0B983762-7472-41B5-AB2A-CBA82C950DF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194" y="4042037"/>
            <a:ext cx="3964861" cy="2439914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3E216B91-0415-4FD3-B9DF-317E3B208A7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2398">
            <a:off x="8414212" y="831617"/>
            <a:ext cx="31623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343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green plant&#10;&#10;Description automatically generated">
            <a:extLst>
              <a:ext uri="{FF2B5EF4-FFF2-40B4-BE49-F238E27FC236}">
                <a16:creationId xmlns:a16="http://schemas.microsoft.com/office/drawing/2014/main" id="{E2F113C3-05EF-4A0F-8E72-EB55E1B778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2" b="806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7" name="Picture 6" descr="A tree in a room&#10;&#10;Description automatically generated">
            <a:extLst>
              <a:ext uri="{FF2B5EF4-FFF2-40B4-BE49-F238E27FC236}">
                <a16:creationId xmlns:a16="http://schemas.microsoft.com/office/drawing/2014/main" id="{69EFCA81-A0B3-4136-89F0-1A4C6C166F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63"/>
          <a:stretch/>
        </p:blipFill>
        <p:spPr>
          <a:xfrm>
            <a:off x="269043" y="482600"/>
            <a:ext cx="3414409" cy="4457700"/>
          </a:xfrm>
          <a:prstGeom prst="rect">
            <a:avLst/>
          </a:prstGeom>
        </p:spPr>
      </p:pic>
      <p:pic>
        <p:nvPicPr>
          <p:cNvPr id="9" name="Picture 8" descr="A picture containing indoor, table, food, sitting&#10;&#10;Description automatically generated">
            <a:extLst>
              <a:ext uri="{FF2B5EF4-FFF2-40B4-BE49-F238E27FC236}">
                <a16:creationId xmlns:a16="http://schemas.microsoft.com/office/drawing/2014/main" id="{AE9366B9-3F5D-4060-825A-6E049D7A93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10"/>
          <a:stretch/>
        </p:blipFill>
        <p:spPr>
          <a:xfrm>
            <a:off x="2406482" y="4013200"/>
            <a:ext cx="2310397" cy="2603500"/>
          </a:xfrm>
          <a:prstGeom prst="rect">
            <a:avLst/>
          </a:prstGeom>
        </p:spPr>
      </p:pic>
      <p:pic>
        <p:nvPicPr>
          <p:cNvPr id="11" name="Picture 10" descr="A close up of a book shelf&#10;&#10;Description automatically generated">
            <a:extLst>
              <a:ext uri="{FF2B5EF4-FFF2-40B4-BE49-F238E27FC236}">
                <a16:creationId xmlns:a16="http://schemas.microsoft.com/office/drawing/2014/main" id="{921FFEBF-306C-439D-9B86-745C5B1640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866" y="241300"/>
            <a:ext cx="2745517" cy="3429000"/>
          </a:xfrm>
          <a:prstGeom prst="rect">
            <a:avLst/>
          </a:prstGeom>
        </p:spPr>
      </p:pic>
      <p:pic>
        <p:nvPicPr>
          <p:cNvPr id="13" name="Picture 12" descr="A picture containing table&#10;&#10;Description automatically generated">
            <a:extLst>
              <a:ext uri="{FF2B5EF4-FFF2-40B4-BE49-F238E27FC236}">
                <a16:creationId xmlns:a16="http://schemas.microsoft.com/office/drawing/2014/main" id="{B5F92E82-78AF-4774-AE99-3525AAC173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293" y="3187699"/>
            <a:ext cx="2310581" cy="34290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125009E-0F12-4562-B3C5-16EDB2FB2EB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96"/>
          <a:stretch/>
        </p:blipFill>
        <p:spPr>
          <a:xfrm>
            <a:off x="7319407" y="361950"/>
            <a:ext cx="3609260" cy="31877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7DE8F00-2FF2-4257-B5F2-B8CD7F722236}"/>
              </a:ext>
            </a:extLst>
          </p:cNvPr>
          <p:cNvSpPr txBox="1"/>
          <p:nvPr/>
        </p:nvSpPr>
        <p:spPr>
          <a:xfrm>
            <a:off x="7605071" y="3911590"/>
            <a:ext cx="41424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800" dirty="0" err="1">
                <a:solidFill>
                  <a:schemeClr val="bg1"/>
                </a:solidFill>
                <a:latin typeface="Sofia Pro" panose="020B0000000000000000" pitchFamily="34" charset="0"/>
              </a:rPr>
              <a:t>Kringloop</a:t>
            </a:r>
            <a:endParaRPr lang="en-GB" sz="4800" dirty="0">
              <a:solidFill>
                <a:schemeClr val="bg1"/>
              </a:solidFill>
              <a:latin typeface="Sofia Pro" panose="020B0000000000000000" pitchFamily="34" charset="0"/>
            </a:endParaRPr>
          </a:p>
          <a:p>
            <a:r>
              <a:rPr lang="en-GB" sz="4800" dirty="0">
                <a:solidFill>
                  <a:schemeClr val="bg1"/>
                </a:solidFill>
                <a:latin typeface="Sofia Pro" panose="020B0000000000000000" pitchFamily="34" charset="0"/>
              </a:rPr>
              <a:t>  shopping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4800" dirty="0">
              <a:solidFill>
                <a:schemeClr val="accent4"/>
              </a:solidFill>
              <a:latin typeface="Sofia Pro" panose="020B00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1850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grass, rock, beach&#10;&#10;Description automatically generated">
            <a:extLst>
              <a:ext uri="{FF2B5EF4-FFF2-40B4-BE49-F238E27FC236}">
                <a16:creationId xmlns:a16="http://schemas.microsoft.com/office/drawing/2014/main" id="{BFA45294-9744-4188-A15E-4C71BCC171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29" b="197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Picture 3" descr="A picture containing indoor, person, food, woman&#10;&#10;Description automatically generated">
            <a:extLst>
              <a:ext uri="{FF2B5EF4-FFF2-40B4-BE49-F238E27FC236}">
                <a16:creationId xmlns:a16="http://schemas.microsoft.com/office/drawing/2014/main" id="{49C82808-9981-4D1C-AE7B-9E03A360C86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570" y="2948244"/>
            <a:ext cx="2345267" cy="3517900"/>
          </a:xfrm>
          <a:prstGeom prst="rect">
            <a:avLst/>
          </a:prstGeom>
        </p:spPr>
      </p:pic>
      <p:pic>
        <p:nvPicPr>
          <p:cNvPr id="5" name="Picture 4" descr="A picture containing indoor, green, table, sitting&#10;&#10;Description automatically generated">
            <a:extLst>
              <a:ext uri="{FF2B5EF4-FFF2-40B4-BE49-F238E27FC236}">
                <a16:creationId xmlns:a16="http://schemas.microsoft.com/office/drawing/2014/main" id="{3D8661E7-21B8-40F7-BEC5-70BD2CF4E8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4" r="28582"/>
          <a:stretch/>
        </p:blipFill>
        <p:spPr>
          <a:xfrm>
            <a:off x="8927912" y="2070435"/>
            <a:ext cx="2705100" cy="4298950"/>
          </a:xfrm>
          <a:prstGeom prst="rect">
            <a:avLst/>
          </a:prstGeom>
        </p:spPr>
      </p:pic>
      <p:pic>
        <p:nvPicPr>
          <p:cNvPr id="6" name="Picture 5" descr="A bottle of wine&#10;&#10;Description automatically generated">
            <a:extLst>
              <a:ext uri="{FF2B5EF4-FFF2-40B4-BE49-F238E27FC236}">
                <a16:creationId xmlns:a16="http://schemas.microsoft.com/office/drawing/2014/main" id="{EE147CB5-EEB8-48A6-938D-D5EE427BE56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53" y="3508941"/>
            <a:ext cx="4419614" cy="2705100"/>
          </a:xfrm>
          <a:prstGeom prst="rect">
            <a:avLst/>
          </a:prstGeom>
        </p:spPr>
      </p:pic>
      <p:pic>
        <p:nvPicPr>
          <p:cNvPr id="7" name="Picture 6" descr="A picture containing ware&#10;&#10;Description automatically generated">
            <a:extLst>
              <a:ext uri="{FF2B5EF4-FFF2-40B4-BE49-F238E27FC236}">
                <a16:creationId xmlns:a16="http://schemas.microsoft.com/office/drawing/2014/main" id="{97B07534-91E8-40A5-AD61-B1F87EBB9B4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86" t="4957" r="4039" b="10524"/>
          <a:stretch/>
        </p:blipFill>
        <p:spPr>
          <a:xfrm rot="20434499">
            <a:off x="523400" y="2049007"/>
            <a:ext cx="1841500" cy="163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078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17BC25FD210C4A944AB0CF4624C34E" ma:contentTypeVersion="8" ma:contentTypeDescription="Een nieuw document maken." ma:contentTypeScope="" ma:versionID="a2cf59f287021267b87bc1649d805066">
  <xsd:schema xmlns:xsd="http://www.w3.org/2001/XMLSchema" xmlns:xs="http://www.w3.org/2001/XMLSchema" xmlns:p="http://schemas.microsoft.com/office/2006/metadata/properties" xmlns:ns3="ae422c89-2360-42c7-bbae-2e4a3e1e1fdc" xmlns:ns4="8031bb61-6f34-4789-b988-a2d037e8a68c" targetNamespace="http://schemas.microsoft.com/office/2006/metadata/properties" ma:root="true" ma:fieldsID="2a9ebe491383112a3da516cc7379aa6b" ns3:_="" ns4:_="">
    <xsd:import namespace="ae422c89-2360-42c7-bbae-2e4a3e1e1fdc"/>
    <xsd:import namespace="8031bb61-6f34-4789-b988-a2d037e8a68c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422c89-2360-42c7-bbae-2e4a3e1e1fd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int-hash delen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31bb61-6f34-4789-b988-a2d037e8a6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FBCCF83-BE1F-4F7F-8B17-87ED453FF55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e422c89-2360-42c7-bbae-2e4a3e1e1fdc"/>
    <ds:schemaRef ds:uri="8031bb61-6f34-4789-b988-a2d037e8a68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2A7E345-34AE-482B-9698-0C0AAE273C4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B2CD0C3-BB92-489A-B897-C8F6066592E5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205</Words>
  <Application>Microsoft Office PowerPoint</Application>
  <PresentationFormat>Breedbeeld</PresentationFormat>
  <Paragraphs>58</Paragraphs>
  <Slides>23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Courier New</vt:lpstr>
      <vt:lpstr>Sofia Pro</vt:lpstr>
      <vt:lpstr>Office Theme</vt:lpstr>
      <vt:lpstr>Less waste lifestyle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Tilburgse adressen Earth elements – blok zeepjes (website en bij Kunstlicht Design) Holland &amp; Barrett – beauty producten &amp; diversen Dille &amp; Kamille – zeep, refill zeep Simon Levelt – losse koffie en thee, neem je verpakking mee Bever – bestek Waar – blok zeep Boekenshop – ongelooflijk veel 2e hands boeken (inkoop voor goed doel) Kringloopwinkels – meer dan 9 waaronder Kringloop Tilburg, La Poubelle, Peerke meubelen, Reshare store, SamSam, Labels4all, Petra vintage clothing     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 waste lifestyle</dc:title>
  <dc:creator>Moniek Simons</dc:creator>
  <cp:lastModifiedBy>Kim Scholten</cp:lastModifiedBy>
  <cp:revision>7</cp:revision>
  <dcterms:created xsi:type="dcterms:W3CDTF">2019-12-10T11:49:43Z</dcterms:created>
  <dcterms:modified xsi:type="dcterms:W3CDTF">2019-12-11T15:19:43Z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cb027a58-0b8b-4b38-933d-36c79ab5a9a6_Enabled">
    <vt:lpwstr>True</vt:lpwstr>
  </property>
  <property fmtid="{D5CDD505-2E9C-101B-9397-08002B2CF9AE}" pid="3" name="MSIP_Label_cb027a58-0b8b-4b38-933d-36c79ab5a9a6_SiteId">
    <vt:lpwstr>75b2f54b-feff-400d-8e0b-67102edb9a23</vt:lpwstr>
  </property>
  <property fmtid="{D5CDD505-2E9C-101B-9397-08002B2CF9AE}" pid="4" name="MSIP_Label_cb027a58-0b8b-4b38-933d-36c79ab5a9a6_Owner">
    <vt:lpwstr>moniek.simons@signify.com</vt:lpwstr>
  </property>
  <property fmtid="{D5CDD505-2E9C-101B-9397-08002B2CF9AE}" pid="5" name="MSIP_Label_cb027a58-0b8b-4b38-933d-36c79ab5a9a6_SetDate">
    <vt:lpwstr>2019-12-10T12:44:07.3986401Z</vt:lpwstr>
  </property>
  <property fmtid="{D5CDD505-2E9C-101B-9397-08002B2CF9AE}" pid="6" name="MSIP_Label_cb027a58-0b8b-4b38-933d-36c79ab5a9a6_Name">
    <vt:lpwstr>Unclassified</vt:lpwstr>
  </property>
  <property fmtid="{D5CDD505-2E9C-101B-9397-08002B2CF9AE}" pid="7" name="MSIP_Label_cb027a58-0b8b-4b38-933d-36c79ab5a9a6_Application">
    <vt:lpwstr>Microsoft Azure Information Protection</vt:lpwstr>
  </property>
  <property fmtid="{D5CDD505-2E9C-101B-9397-08002B2CF9AE}" pid="8" name="MSIP_Label_cb027a58-0b8b-4b38-933d-36c79ab5a9a6_ActionId">
    <vt:lpwstr>0efec01f-2fea-48e0-9a56-3210d9e45eb7</vt:lpwstr>
  </property>
  <property fmtid="{D5CDD505-2E9C-101B-9397-08002B2CF9AE}" pid="9" name="MSIP_Label_cb027a58-0b8b-4b38-933d-36c79ab5a9a6_Extended_MSFT_Method">
    <vt:lpwstr>Manual</vt:lpwstr>
  </property>
  <property fmtid="{D5CDD505-2E9C-101B-9397-08002B2CF9AE}" pid="10" name="Sensitivity">
    <vt:lpwstr>Unclassified</vt:lpwstr>
  </property>
  <property fmtid="{D5CDD505-2E9C-101B-9397-08002B2CF9AE}" pid="11" name="ContentTypeId">
    <vt:lpwstr>0x010100A217BC25FD210C4A944AB0CF4624C34E</vt:lpwstr>
  </property>
</Properties>
</file>