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56" r:id="rId2"/>
    <p:sldId id="268" r:id="rId3"/>
    <p:sldId id="257" r:id="rId4"/>
    <p:sldId id="258" r:id="rId5"/>
    <p:sldId id="259" r:id="rId6"/>
    <p:sldId id="260" r:id="rId7"/>
    <p:sldId id="267" r:id="rId8"/>
    <p:sldId id="270" r:id="rId9"/>
    <p:sldId id="269" r:id="rId10"/>
    <p:sldId id="262" r:id="rId11"/>
    <p:sldId id="266" r:id="rId12"/>
    <p:sldId id="261" r:id="rId13"/>
    <p:sldId id="263" r:id="rId14"/>
    <p:sldId id="265" r:id="rId15"/>
    <p:sldId id="26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90392C2A-477A-4C6E-8C40-8DAD741163B7}">
          <p14:sldIdLst>
            <p14:sldId id="256"/>
            <p14:sldId id="268"/>
            <p14:sldId id="257"/>
            <p14:sldId id="258"/>
            <p14:sldId id="259"/>
            <p14:sldId id="260"/>
            <p14:sldId id="267"/>
            <p14:sldId id="270"/>
            <p14:sldId id="269"/>
            <p14:sldId id="262"/>
            <p14:sldId id="266"/>
            <p14:sldId id="261"/>
            <p14:sldId id="263"/>
            <p14:sldId id="265"/>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718" autoAdjust="0"/>
    <p:restoredTop sz="93248" autoAdjust="0"/>
  </p:normalViewPr>
  <p:slideViewPr>
    <p:cSldViewPr snapToGrid="0">
      <p:cViewPr varScale="1">
        <p:scale>
          <a:sx n="67" d="100"/>
          <a:sy n="67" d="100"/>
        </p:scale>
        <p:origin x="570"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FB1CD6-F997-4FFD-93DB-2372535E4FB6}" type="datetimeFigureOut">
              <a:rPr lang="nl-NL" smtClean="0"/>
              <a:t>20-3-2019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007ECD-1889-4617-9A75-582A5B6CFE6E}" type="slidenum">
              <a:rPr lang="nl-NL" smtClean="0"/>
              <a:t>‹nr.›</a:t>
            </a:fld>
            <a:endParaRPr lang="nl-NL"/>
          </a:p>
        </p:txBody>
      </p:sp>
    </p:spTree>
    <p:extLst>
      <p:ext uri="{BB962C8B-B14F-4D97-AF65-F5344CB8AC3E}">
        <p14:creationId xmlns:p14="http://schemas.microsoft.com/office/powerpoint/2010/main" val="3356590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a:t>
            </a:fld>
            <a:endParaRPr lang="nl-NL"/>
          </a:p>
        </p:txBody>
      </p:sp>
    </p:spTree>
    <p:extLst>
      <p:ext uri="{BB962C8B-B14F-4D97-AF65-F5344CB8AC3E}">
        <p14:creationId xmlns:p14="http://schemas.microsoft.com/office/powerpoint/2010/main" val="3704613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Waarom? Noodzaak, vanaf 2020</a:t>
            </a:r>
            <a:endParaRPr lang="nl-NL" dirty="0"/>
          </a:p>
        </p:txBody>
      </p:sp>
      <p:sp>
        <p:nvSpPr>
          <p:cNvPr id="4" name="Tijdelijke aanduiding voor dianummer 3"/>
          <p:cNvSpPr>
            <a:spLocks noGrp="1"/>
          </p:cNvSpPr>
          <p:nvPr>
            <p:ph type="sldNum" sz="quarter" idx="10"/>
          </p:nvPr>
        </p:nvSpPr>
        <p:spPr/>
        <p:txBody>
          <a:bodyPr/>
          <a:lstStyle/>
          <a:p>
            <a:fld id="{E8007ECD-1889-4617-9A75-582A5B6CFE6E}" type="slidenum">
              <a:rPr lang="nl-NL" smtClean="0"/>
              <a:t>5</a:t>
            </a:fld>
            <a:endParaRPr lang="nl-NL"/>
          </a:p>
        </p:txBody>
      </p:sp>
    </p:spTree>
    <p:extLst>
      <p:ext uri="{BB962C8B-B14F-4D97-AF65-F5344CB8AC3E}">
        <p14:creationId xmlns:p14="http://schemas.microsoft.com/office/powerpoint/2010/main" val="735876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smtClean="0">
                <a:solidFill>
                  <a:schemeClr val="tx1"/>
                </a:solidFill>
                <a:latin typeface="+mn-lt"/>
                <a:ea typeface="+mn-ea"/>
                <a:cs typeface="+mn-cs"/>
              </a:rPr>
              <a:t>Uit onderzoek weten we welke strategieën effectief zijn bij het begrijpen van teksten. Dit worden</a:t>
            </a:r>
          </a:p>
          <a:p>
            <a:r>
              <a:rPr lang="nl-NL" sz="1200" b="0" i="0" u="none" strike="noStrike" kern="1200" baseline="0" dirty="0" err="1" smtClean="0">
                <a:solidFill>
                  <a:schemeClr val="tx1"/>
                </a:solidFill>
                <a:latin typeface="+mn-lt"/>
                <a:ea typeface="+mn-ea"/>
                <a:cs typeface="+mn-cs"/>
              </a:rPr>
              <a:t>evidence-based</a:t>
            </a:r>
            <a:r>
              <a:rPr lang="nl-NL" sz="1200" b="0" i="0" u="none" strike="noStrike" kern="1200" baseline="0" dirty="0" smtClean="0">
                <a:solidFill>
                  <a:schemeClr val="tx1"/>
                </a:solidFill>
                <a:latin typeface="+mn-lt"/>
                <a:ea typeface="+mn-ea"/>
                <a:cs typeface="+mn-cs"/>
              </a:rPr>
              <a:t> strategieën genoemd. (Kees </a:t>
            </a:r>
            <a:r>
              <a:rPr lang="nl-NL" sz="1200" b="0" i="0" u="none" strike="noStrike" kern="1200" baseline="0" dirty="0" err="1" smtClean="0">
                <a:solidFill>
                  <a:schemeClr val="tx1"/>
                </a:solidFill>
                <a:latin typeface="+mn-lt"/>
                <a:ea typeface="+mn-ea"/>
                <a:cs typeface="+mn-cs"/>
              </a:rPr>
              <a:t>Vernooy</a:t>
            </a:r>
            <a:r>
              <a:rPr lang="nl-NL" sz="1200" b="0" i="0" u="none" strike="noStrike" kern="1200" baseline="0" dirty="0" smtClean="0">
                <a:solidFill>
                  <a:schemeClr val="tx1"/>
                </a:solidFill>
                <a:latin typeface="+mn-lt"/>
                <a:ea typeface="+mn-ea"/>
                <a:cs typeface="+mn-cs"/>
              </a:rPr>
              <a:t> en Joop </a:t>
            </a:r>
            <a:r>
              <a:rPr lang="nl-NL" sz="1200" b="0" i="0" u="none" strike="noStrike" kern="1200" baseline="0" dirty="0" err="1" smtClean="0">
                <a:solidFill>
                  <a:schemeClr val="tx1"/>
                </a:solidFill>
                <a:latin typeface="+mn-lt"/>
                <a:ea typeface="+mn-ea"/>
                <a:cs typeface="+mn-cs"/>
              </a:rPr>
              <a:t>Stoeldraijer</a:t>
            </a:r>
            <a:r>
              <a:rPr lang="nl-NL" sz="1200" b="0" i="0" u="none" strike="noStrike" kern="1200" baseline="0" dirty="0" smtClean="0">
                <a:solidFill>
                  <a:schemeClr val="tx1"/>
                </a:solidFill>
                <a:latin typeface="+mn-lt"/>
                <a:ea typeface="+mn-ea"/>
                <a:cs typeface="+mn-cs"/>
              </a:rPr>
              <a:t>, 2007).</a:t>
            </a:r>
          </a:p>
          <a:p>
            <a:pPr algn="l"/>
            <a:r>
              <a:rPr lang="nl-NL" sz="1200" b="0" i="0" u="none" strike="noStrike" baseline="0" dirty="0" smtClean="0">
                <a:latin typeface="Tahoma" panose="020B0604030504040204" pitchFamily="34" charset="0"/>
              </a:rPr>
              <a:t>Belangrijk is dat deze strategieën telkens weer terugkomen, zodat leerlingen ze automatisch gaan</a:t>
            </a:r>
          </a:p>
          <a:p>
            <a:pPr algn="l"/>
            <a:r>
              <a:rPr lang="nl-NL" sz="1200" b="0" i="0" u="none" strike="noStrike" baseline="0" dirty="0" smtClean="0">
                <a:latin typeface="Tahoma" panose="020B0604030504040204" pitchFamily="34" charset="0"/>
              </a:rPr>
              <a:t>toepassen bij het lezen van teksten. Toepassen van leesstrategieën gebeurt niet alleen tijdens de</a:t>
            </a:r>
          </a:p>
          <a:p>
            <a:pPr algn="l"/>
            <a:r>
              <a:rPr lang="nl-NL" sz="1200" b="0" i="0" u="none" strike="noStrike" baseline="0" dirty="0" smtClean="0">
                <a:latin typeface="Tahoma" panose="020B0604030504040204" pitchFamily="34" charset="0"/>
              </a:rPr>
              <a:t>begrijpend leeslessen maar ook op andere momenten waarop teksten gelezen worden, bijvoorbeeld</a:t>
            </a:r>
          </a:p>
          <a:p>
            <a:pPr algn="l"/>
            <a:r>
              <a:rPr lang="nl-NL" sz="1200" b="0" i="0" u="none" strike="noStrike" baseline="0" dirty="0" smtClean="0">
                <a:latin typeface="Tahoma" panose="020B0604030504040204" pitchFamily="34" charset="0"/>
              </a:rPr>
              <a:t>tijdens lessen in de zaakvakken.</a:t>
            </a:r>
            <a:endParaRPr lang="nl-NL" dirty="0"/>
          </a:p>
        </p:txBody>
      </p:sp>
      <p:sp>
        <p:nvSpPr>
          <p:cNvPr id="4" name="Tijdelijke aanduiding voor dianummer 3"/>
          <p:cNvSpPr>
            <a:spLocks noGrp="1"/>
          </p:cNvSpPr>
          <p:nvPr>
            <p:ph type="sldNum" sz="quarter" idx="10"/>
          </p:nvPr>
        </p:nvSpPr>
        <p:spPr/>
        <p:txBody>
          <a:bodyPr/>
          <a:lstStyle/>
          <a:p>
            <a:fld id="{E8007ECD-1889-4617-9A75-582A5B6CFE6E}" type="slidenum">
              <a:rPr lang="nl-NL" smtClean="0"/>
              <a:t>10</a:t>
            </a:fld>
            <a:endParaRPr lang="nl-NL"/>
          </a:p>
        </p:txBody>
      </p:sp>
    </p:spTree>
    <p:extLst>
      <p:ext uri="{BB962C8B-B14F-4D97-AF65-F5344CB8AC3E}">
        <p14:creationId xmlns:p14="http://schemas.microsoft.com/office/powerpoint/2010/main" val="3966900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smtClean="0"/>
              <a:t>Klik om de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77EEE525-B6EA-4B49-9138-26BBE7003C68}" type="datetimeFigureOut">
              <a:rPr lang="nl-NL" smtClean="0"/>
              <a:t>20-3-2019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A608C63-C1AC-4B04-8676-CACB09668021}" type="slidenum">
              <a:rPr lang="nl-NL" smtClean="0"/>
              <a:t>‹nr.›</a:t>
            </a:fld>
            <a:endParaRPr lang="nl-NL"/>
          </a:p>
        </p:txBody>
      </p:sp>
    </p:spTree>
    <p:extLst>
      <p:ext uri="{BB962C8B-B14F-4D97-AF65-F5344CB8AC3E}">
        <p14:creationId xmlns:p14="http://schemas.microsoft.com/office/powerpoint/2010/main" val="1885425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77EEE525-B6EA-4B49-9138-26BBE7003C68}" type="datetimeFigureOut">
              <a:rPr lang="nl-NL" smtClean="0"/>
              <a:t>20-3-2019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A608C63-C1AC-4B04-8676-CACB09668021}" type="slidenum">
              <a:rPr lang="nl-NL" smtClean="0"/>
              <a:t>‹nr.›</a:t>
            </a:fld>
            <a:endParaRPr lang="nl-NL"/>
          </a:p>
        </p:txBody>
      </p:sp>
    </p:spTree>
    <p:extLst>
      <p:ext uri="{BB962C8B-B14F-4D97-AF65-F5344CB8AC3E}">
        <p14:creationId xmlns:p14="http://schemas.microsoft.com/office/powerpoint/2010/main" val="208528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smtClean="0"/>
              <a:t>Klik om de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77EEE525-B6EA-4B49-9138-26BBE7003C68}" type="datetimeFigureOut">
              <a:rPr lang="nl-NL" smtClean="0"/>
              <a:t>20-3-2019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A608C63-C1AC-4B04-8676-CACB09668021}" type="slidenum">
              <a:rPr lang="nl-NL" smtClean="0"/>
              <a:t>‹nr.›</a:t>
            </a:fld>
            <a:endParaRPr lang="nl-NL"/>
          </a:p>
        </p:txBody>
      </p:sp>
    </p:spTree>
    <p:extLst>
      <p:ext uri="{BB962C8B-B14F-4D97-AF65-F5344CB8AC3E}">
        <p14:creationId xmlns:p14="http://schemas.microsoft.com/office/powerpoint/2010/main" val="437957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smtClean="0"/>
              <a:t>Klik om de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smtClean="0"/>
              <a:t>Tekststijl van het model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77EEE525-B6EA-4B49-9138-26BBE7003C68}" type="datetimeFigureOut">
              <a:rPr lang="nl-NL" smtClean="0"/>
              <a:t>20-3-2019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A608C63-C1AC-4B04-8676-CACB09668021}" type="slidenum">
              <a:rPr lang="nl-NL" smtClean="0"/>
              <a:t>‹nr.›</a:t>
            </a:fld>
            <a:endParaRPr lang="nl-N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73603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77EEE525-B6EA-4B49-9138-26BBE7003C68}" type="datetimeFigureOut">
              <a:rPr lang="nl-NL" smtClean="0"/>
              <a:t>20-3-2019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A608C63-C1AC-4B04-8676-CACB09668021}" type="slidenum">
              <a:rPr lang="nl-NL" smtClean="0"/>
              <a:t>‹nr.›</a:t>
            </a:fld>
            <a:endParaRPr lang="nl-NL"/>
          </a:p>
        </p:txBody>
      </p:sp>
    </p:spTree>
    <p:extLst>
      <p:ext uri="{BB962C8B-B14F-4D97-AF65-F5344CB8AC3E}">
        <p14:creationId xmlns:p14="http://schemas.microsoft.com/office/powerpoint/2010/main" val="2680414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smtClean="0"/>
              <a:t>Klik om de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7EEE525-B6EA-4B49-9138-26BBE7003C68}" type="datetimeFigureOut">
              <a:rPr lang="nl-NL" smtClean="0"/>
              <a:t>20-3-2019</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A608C63-C1AC-4B04-8676-CACB09668021}" type="slidenum">
              <a:rPr lang="nl-NL" smtClean="0"/>
              <a:t>‹nr.›</a:t>
            </a:fld>
            <a:endParaRPr lang="nl-NL"/>
          </a:p>
        </p:txBody>
      </p:sp>
    </p:spTree>
    <p:extLst>
      <p:ext uri="{BB962C8B-B14F-4D97-AF65-F5344CB8AC3E}">
        <p14:creationId xmlns:p14="http://schemas.microsoft.com/office/powerpoint/2010/main" val="1221421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smtClean="0"/>
              <a:t>Klik om de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7EEE525-B6EA-4B49-9138-26BBE7003C68}" type="datetimeFigureOut">
              <a:rPr lang="nl-NL" smtClean="0"/>
              <a:t>20-3-2019</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A608C63-C1AC-4B04-8676-CACB09668021}" type="slidenum">
              <a:rPr lang="nl-NL" smtClean="0"/>
              <a:t>‹nr.›</a:t>
            </a:fld>
            <a:endParaRPr lang="nl-NL"/>
          </a:p>
        </p:txBody>
      </p:sp>
    </p:spTree>
    <p:extLst>
      <p:ext uri="{BB962C8B-B14F-4D97-AF65-F5344CB8AC3E}">
        <p14:creationId xmlns:p14="http://schemas.microsoft.com/office/powerpoint/2010/main" val="4016208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77EEE525-B6EA-4B49-9138-26BBE7003C68}" type="datetimeFigureOut">
              <a:rPr lang="nl-NL" smtClean="0"/>
              <a:t>20-3-2019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A608C63-C1AC-4B04-8676-CACB09668021}" type="slidenum">
              <a:rPr lang="nl-NL" smtClean="0"/>
              <a:t>‹nr.›</a:t>
            </a:fld>
            <a:endParaRPr lang="nl-NL"/>
          </a:p>
        </p:txBody>
      </p:sp>
    </p:spTree>
    <p:extLst>
      <p:ext uri="{BB962C8B-B14F-4D97-AF65-F5344CB8AC3E}">
        <p14:creationId xmlns:p14="http://schemas.microsoft.com/office/powerpoint/2010/main" val="1455704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smtClean="0"/>
              <a:t>Klik om de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77EEE525-B6EA-4B49-9138-26BBE7003C68}" type="datetimeFigureOut">
              <a:rPr lang="nl-NL" smtClean="0"/>
              <a:t>20-3-2019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A608C63-C1AC-4B04-8676-CACB09668021}" type="slidenum">
              <a:rPr lang="nl-NL" smtClean="0"/>
              <a:t>‹nr.›</a:t>
            </a:fld>
            <a:endParaRPr lang="nl-NL"/>
          </a:p>
        </p:txBody>
      </p:sp>
    </p:spTree>
    <p:extLst>
      <p:ext uri="{BB962C8B-B14F-4D97-AF65-F5344CB8AC3E}">
        <p14:creationId xmlns:p14="http://schemas.microsoft.com/office/powerpoint/2010/main" val="724216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3"/>
          <p:cNvSpPr>
            <a:spLocks noGrp="1"/>
          </p:cNvSpPr>
          <p:nvPr>
            <p:ph type="dt" sz="half" idx="10"/>
          </p:nvPr>
        </p:nvSpPr>
        <p:spPr/>
        <p:txBody>
          <a:bodyPr/>
          <a:lstStyle/>
          <a:p>
            <a:fld id="{77EEE525-B6EA-4B49-9138-26BBE7003C68}" type="datetimeFigureOut">
              <a:rPr lang="nl-NL" smtClean="0"/>
              <a:t>20-3-2019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A608C63-C1AC-4B04-8676-CACB09668021}" type="slidenum">
              <a:rPr lang="nl-NL" smtClean="0"/>
              <a:t>‹nr.›</a:t>
            </a:fld>
            <a:endParaRPr lang="nl-NL"/>
          </a:p>
        </p:txBody>
      </p:sp>
    </p:spTree>
    <p:extLst>
      <p:ext uri="{BB962C8B-B14F-4D97-AF65-F5344CB8AC3E}">
        <p14:creationId xmlns:p14="http://schemas.microsoft.com/office/powerpoint/2010/main" val="335457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77EEE525-B6EA-4B49-9138-26BBE7003C68}" type="datetimeFigureOut">
              <a:rPr lang="nl-NL" smtClean="0"/>
              <a:t>20-3-2019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A608C63-C1AC-4B04-8676-CACB09668021}" type="slidenum">
              <a:rPr lang="nl-NL" smtClean="0"/>
              <a:t>‹nr.›</a:t>
            </a:fld>
            <a:endParaRPr lang="nl-NL"/>
          </a:p>
        </p:txBody>
      </p:sp>
    </p:spTree>
    <p:extLst>
      <p:ext uri="{BB962C8B-B14F-4D97-AF65-F5344CB8AC3E}">
        <p14:creationId xmlns:p14="http://schemas.microsoft.com/office/powerpoint/2010/main" val="880166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77EEE525-B6EA-4B49-9138-26BBE7003C68}" type="datetimeFigureOut">
              <a:rPr lang="nl-NL" smtClean="0"/>
              <a:t>20-3-2019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A608C63-C1AC-4B04-8676-CACB09668021}" type="slidenum">
              <a:rPr lang="nl-NL" smtClean="0"/>
              <a:t>‹nr.›</a:t>
            </a:fld>
            <a:endParaRPr lang="nl-NL"/>
          </a:p>
        </p:txBody>
      </p:sp>
    </p:spTree>
    <p:extLst>
      <p:ext uri="{BB962C8B-B14F-4D97-AF65-F5344CB8AC3E}">
        <p14:creationId xmlns:p14="http://schemas.microsoft.com/office/powerpoint/2010/main" val="1744726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77EEE525-B6EA-4B49-9138-26BBE7003C68}" type="datetimeFigureOut">
              <a:rPr lang="nl-NL" smtClean="0"/>
              <a:t>20-3-2019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A608C63-C1AC-4B04-8676-CACB09668021}" type="slidenum">
              <a:rPr lang="nl-NL" smtClean="0"/>
              <a:t>‹nr.›</a:t>
            </a:fld>
            <a:endParaRPr lang="nl-NL"/>
          </a:p>
        </p:txBody>
      </p:sp>
    </p:spTree>
    <p:extLst>
      <p:ext uri="{BB962C8B-B14F-4D97-AF65-F5344CB8AC3E}">
        <p14:creationId xmlns:p14="http://schemas.microsoft.com/office/powerpoint/2010/main" val="3761025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7" name="Date Placeholder 2"/>
          <p:cNvSpPr>
            <a:spLocks noGrp="1"/>
          </p:cNvSpPr>
          <p:nvPr>
            <p:ph type="dt" sz="half" idx="10"/>
          </p:nvPr>
        </p:nvSpPr>
        <p:spPr/>
        <p:txBody>
          <a:bodyPr/>
          <a:lstStyle/>
          <a:p>
            <a:fld id="{77EEE525-B6EA-4B49-9138-26BBE7003C68}" type="datetimeFigureOut">
              <a:rPr lang="nl-NL" smtClean="0"/>
              <a:t>20-3-2019</a:t>
            </a:fld>
            <a:endParaRPr lang="nl-NL"/>
          </a:p>
        </p:txBody>
      </p:sp>
      <p:sp>
        <p:nvSpPr>
          <p:cNvPr id="5" name="Footer Placeholder 3"/>
          <p:cNvSpPr>
            <a:spLocks noGrp="1"/>
          </p:cNvSpPr>
          <p:nvPr>
            <p:ph type="ftr" sz="quarter" idx="11"/>
          </p:nvPr>
        </p:nvSpPr>
        <p:spPr/>
        <p:txBody>
          <a:bodyPr/>
          <a:lstStyle/>
          <a:p>
            <a:endParaRPr lang="nl-NL"/>
          </a:p>
        </p:txBody>
      </p:sp>
      <p:sp>
        <p:nvSpPr>
          <p:cNvPr id="6" name="Slide Number Placeholder 4"/>
          <p:cNvSpPr>
            <a:spLocks noGrp="1"/>
          </p:cNvSpPr>
          <p:nvPr>
            <p:ph type="sldNum" sz="quarter" idx="12"/>
          </p:nvPr>
        </p:nvSpPr>
        <p:spPr/>
        <p:txBody>
          <a:bodyPr/>
          <a:lstStyle/>
          <a:p>
            <a:fld id="{1A608C63-C1AC-4B04-8676-CACB09668021}" type="slidenum">
              <a:rPr lang="nl-NL" smtClean="0"/>
              <a:t>‹nr.›</a:t>
            </a:fld>
            <a:endParaRPr lang="nl-NL"/>
          </a:p>
        </p:txBody>
      </p:sp>
    </p:spTree>
    <p:extLst>
      <p:ext uri="{BB962C8B-B14F-4D97-AF65-F5344CB8AC3E}">
        <p14:creationId xmlns:p14="http://schemas.microsoft.com/office/powerpoint/2010/main" val="1052337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7EEE525-B6EA-4B49-9138-26BBE7003C68}" type="datetimeFigureOut">
              <a:rPr lang="nl-NL" smtClean="0"/>
              <a:t>20-3-2019</a:t>
            </a:fld>
            <a:endParaRPr lang="nl-NL"/>
          </a:p>
        </p:txBody>
      </p:sp>
      <p:sp>
        <p:nvSpPr>
          <p:cNvPr id="5" name="Footer Placeholder 2"/>
          <p:cNvSpPr>
            <a:spLocks noGrp="1"/>
          </p:cNvSpPr>
          <p:nvPr>
            <p:ph type="ftr" sz="quarter" idx="11"/>
          </p:nvPr>
        </p:nvSpPr>
        <p:spPr/>
        <p:txBody>
          <a:bodyPr/>
          <a:lstStyle/>
          <a:p>
            <a:endParaRPr lang="nl-NL"/>
          </a:p>
        </p:txBody>
      </p:sp>
      <p:sp>
        <p:nvSpPr>
          <p:cNvPr id="6" name="Slide Number Placeholder 3"/>
          <p:cNvSpPr>
            <a:spLocks noGrp="1"/>
          </p:cNvSpPr>
          <p:nvPr>
            <p:ph type="sldNum" sz="quarter" idx="12"/>
          </p:nvPr>
        </p:nvSpPr>
        <p:spPr/>
        <p:txBody>
          <a:bodyPr/>
          <a:lstStyle/>
          <a:p>
            <a:fld id="{1A608C63-C1AC-4B04-8676-CACB09668021}" type="slidenum">
              <a:rPr lang="nl-NL" smtClean="0"/>
              <a:t>‹nr.›</a:t>
            </a:fld>
            <a:endParaRPr lang="nl-NL"/>
          </a:p>
        </p:txBody>
      </p:sp>
    </p:spTree>
    <p:extLst>
      <p:ext uri="{BB962C8B-B14F-4D97-AF65-F5344CB8AC3E}">
        <p14:creationId xmlns:p14="http://schemas.microsoft.com/office/powerpoint/2010/main" val="1740060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smtClean="0"/>
              <a:t>Klik om de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7" name="Date Placeholder 4"/>
          <p:cNvSpPr>
            <a:spLocks noGrp="1"/>
          </p:cNvSpPr>
          <p:nvPr>
            <p:ph type="dt" sz="half" idx="10"/>
          </p:nvPr>
        </p:nvSpPr>
        <p:spPr/>
        <p:txBody>
          <a:bodyPr/>
          <a:lstStyle/>
          <a:p>
            <a:fld id="{77EEE525-B6EA-4B49-9138-26BBE7003C68}" type="datetimeFigureOut">
              <a:rPr lang="nl-NL" smtClean="0"/>
              <a:t>20-3-2019</a:t>
            </a:fld>
            <a:endParaRPr lang="nl-NL"/>
          </a:p>
        </p:txBody>
      </p:sp>
      <p:sp>
        <p:nvSpPr>
          <p:cNvPr id="5" name="Footer Placeholder 5"/>
          <p:cNvSpPr>
            <a:spLocks noGrp="1"/>
          </p:cNvSpPr>
          <p:nvPr>
            <p:ph type="ftr" sz="quarter" idx="11"/>
          </p:nvPr>
        </p:nvSpPr>
        <p:spPr/>
        <p:txBody>
          <a:bodyPr/>
          <a:lstStyle/>
          <a:p>
            <a:endParaRPr lang="nl-NL"/>
          </a:p>
        </p:txBody>
      </p:sp>
      <p:sp>
        <p:nvSpPr>
          <p:cNvPr id="6" name="Slide Number Placeholder 6"/>
          <p:cNvSpPr>
            <a:spLocks noGrp="1"/>
          </p:cNvSpPr>
          <p:nvPr>
            <p:ph type="sldNum" sz="quarter" idx="12"/>
          </p:nvPr>
        </p:nvSpPr>
        <p:spPr/>
        <p:txBody>
          <a:bodyPr/>
          <a:lstStyle/>
          <a:p>
            <a:fld id="{1A608C63-C1AC-4B04-8676-CACB09668021}" type="slidenum">
              <a:rPr lang="nl-NL" smtClean="0"/>
              <a:t>‹nr.›</a:t>
            </a:fld>
            <a:endParaRPr lang="nl-NL"/>
          </a:p>
        </p:txBody>
      </p:sp>
    </p:spTree>
    <p:extLst>
      <p:ext uri="{BB962C8B-B14F-4D97-AF65-F5344CB8AC3E}">
        <p14:creationId xmlns:p14="http://schemas.microsoft.com/office/powerpoint/2010/main" val="359862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77EEE525-B6EA-4B49-9138-26BBE7003C68}" type="datetimeFigureOut">
              <a:rPr lang="nl-NL" smtClean="0"/>
              <a:t>20-3-2019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A608C63-C1AC-4B04-8676-CACB09668021}" type="slidenum">
              <a:rPr lang="nl-NL" smtClean="0"/>
              <a:t>‹nr.›</a:t>
            </a:fld>
            <a:endParaRPr lang="nl-NL"/>
          </a:p>
        </p:txBody>
      </p:sp>
    </p:spTree>
    <p:extLst>
      <p:ext uri="{BB962C8B-B14F-4D97-AF65-F5344CB8AC3E}">
        <p14:creationId xmlns:p14="http://schemas.microsoft.com/office/powerpoint/2010/main" val="685882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smtClean="0"/>
              <a:t>Klik om de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7EEE525-B6EA-4B49-9138-26BBE7003C68}" type="datetimeFigureOut">
              <a:rPr lang="nl-NL" smtClean="0"/>
              <a:t>20-3-2019</a:t>
            </a:fld>
            <a:endParaRPr lang="nl-N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l-N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A608C63-C1AC-4B04-8676-CACB09668021}" type="slidenum">
              <a:rPr lang="nl-NL" smtClean="0"/>
              <a:t>‹nr.›</a:t>
            </a:fld>
            <a:endParaRPr lang="nl-NL"/>
          </a:p>
        </p:txBody>
      </p:sp>
    </p:spTree>
    <p:extLst>
      <p:ext uri="{BB962C8B-B14F-4D97-AF65-F5344CB8AC3E}">
        <p14:creationId xmlns:p14="http://schemas.microsoft.com/office/powerpoint/2010/main" val="19594364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padlet.com/s_broeders/9xfrvnqsfz5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kenniscloud.nl/page/504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urriculum.nu/wp-content/uploads/2019/01/Vierde-tussenproduct-Nederlands.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masterplandyslexie.nl/public/files/documenten/Overzicht_tussendoelen_gevorderde_geletterdheid.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nl.padlet.com/s_broeders/hb8detneq9a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google.nl/search?ei=csGPXKSAGrDnsAf1_obYDg&amp;q=laaggeletterdheid&amp;oq=laaggeletterdheid&amp;gs_l=psy-ab.3..0i131l2j0l8.10035.12580..13361...0.0..1.511.1736.13j1j2j5-1......0....1..gws-wiz.A3fGUZHpis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maken.wikiwijs.nl/93404/Webkwestie_groep_4_IJsbeer#!page-280795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z="6000" dirty="0" err="1" smtClean="0"/>
              <a:t>Taallab</a:t>
            </a:r>
            <a:r>
              <a:rPr lang="nl-NL" sz="6000" dirty="0" smtClean="0"/>
              <a:t> 3.0</a:t>
            </a:r>
            <a:br>
              <a:rPr lang="nl-NL" sz="6000" dirty="0" smtClean="0"/>
            </a:br>
            <a:r>
              <a:rPr lang="nl-NL" sz="5400" dirty="0" smtClean="0"/>
              <a:t>Online geletterdheid</a:t>
            </a:r>
            <a:endParaRPr lang="nl-NL" sz="5400" dirty="0"/>
          </a:p>
        </p:txBody>
      </p:sp>
      <p:sp>
        <p:nvSpPr>
          <p:cNvPr id="3" name="Ondertitel 2"/>
          <p:cNvSpPr>
            <a:spLocks noGrp="1"/>
          </p:cNvSpPr>
          <p:nvPr>
            <p:ph type="subTitle" idx="1"/>
          </p:nvPr>
        </p:nvSpPr>
        <p:spPr/>
        <p:txBody>
          <a:bodyPr>
            <a:normAutofit fontScale="85000" lnSpcReduction="20000"/>
          </a:bodyPr>
          <a:lstStyle/>
          <a:p>
            <a:r>
              <a:rPr lang="nl-NL" dirty="0" smtClean="0"/>
              <a:t>Hoe gaan we als leerkrachten PO om met het ontwikkelen van informatievaardigheden?</a:t>
            </a:r>
          </a:p>
          <a:p>
            <a:r>
              <a:rPr lang="nl-NL" dirty="0" smtClean="0"/>
              <a:t>Bijeenkomst 1</a:t>
            </a:r>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4307" y="586381"/>
            <a:ext cx="3638049" cy="3984169"/>
          </a:xfrm>
          <a:prstGeom prst="rect">
            <a:avLst/>
          </a:prstGeom>
        </p:spPr>
      </p:pic>
    </p:spTree>
    <p:extLst>
      <p:ext uri="{BB962C8B-B14F-4D97-AF65-F5344CB8AC3E}">
        <p14:creationId xmlns:p14="http://schemas.microsoft.com/office/powerpoint/2010/main" val="2440699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leesstrategieën</a:t>
            </a:r>
            <a:endParaRPr lang="nl-NL" dirty="0"/>
          </a:p>
        </p:txBody>
      </p:sp>
      <p:sp>
        <p:nvSpPr>
          <p:cNvPr id="3" name="Tijdelijke aanduiding voor inhoud 2"/>
          <p:cNvSpPr>
            <a:spLocks noGrp="1"/>
          </p:cNvSpPr>
          <p:nvPr>
            <p:ph idx="1"/>
          </p:nvPr>
        </p:nvSpPr>
        <p:spPr>
          <a:xfrm>
            <a:off x="1103312" y="2052918"/>
            <a:ext cx="9348983" cy="4195481"/>
          </a:xfrm>
        </p:spPr>
        <p:txBody>
          <a:bodyPr>
            <a:normAutofit fontScale="92500" lnSpcReduction="20000"/>
          </a:bodyPr>
          <a:lstStyle/>
          <a:p>
            <a:pPr marL="0" indent="0">
              <a:buNone/>
            </a:pPr>
            <a:r>
              <a:rPr lang="nl-NL" dirty="0">
                <a:latin typeface="Tahoma" panose="020B0604030504040204" pitchFamily="34" charset="0"/>
              </a:rPr>
              <a:t>1. Leesdoel bepalen: Waarom ga ik deze tekst lezen?</a:t>
            </a:r>
          </a:p>
          <a:p>
            <a:pPr marL="0" indent="0">
              <a:buNone/>
            </a:pPr>
            <a:r>
              <a:rPr lang="nl-NL" dirty="0">
                <a:latin typeface="Tahoma" panose="020B0604030504040204" pitchFamily="34" charset="0"/>
              </a:rPr>
              <a:t>2. Voorspellen: Waar zou de tekst over gaan?</a:t>
            </a:r>
          </a:p>
          <a:p>
            <a:pPr marL="0" indent="0">
              <a:buNone/>
            </a:pPr>
            <a:r>
              <a:rPr lang="nl-NL" dirty="0">
                <a:latin typeface="Tahoma" panose="020B0604030504040204" pitchFamily="34" charset="0"/>
              </a:rPr>
              <a:t>3. Gebruik maken van voorkennis over het onderwerp: Wat weet ik hier al van</a:t>
            </a:r>
            <a:r>
              <a:rPr lang="nl-NL" dirty="0" smtClean="0">
                <a:latin typeface="Tahoma" panose="020B0604030504040204" pitchFamily="34" charset="0"/>
              </a:rPr>
              <a:t>?</a:t>
            </a:r>
          </a:p>
          <a:p>
            <a:pPr marL="0" indent="0">
              <a:buNone/>
            </a:pPr>
            <a:endParaRPr lang="nl-NL" dirty="0">
              <a:latin typeface="Tahoma" panose="020B0604030504040204" pitchFamily="34" charset="0"/>
            </a:endParaRPr>
          </a:p>
          <a:p>
            <a:pPr marL="0" indent="0">
              <a:buNone/>
            </a:pPr>
            <a:r>
              <a:rPr lang="nl-NL" dirty="0">
                <a:latin typeface="Tahoma" panose="020B0604030504040204" pitchFamily="34" charset="0"/>
              </a:rPr>
              <a:t>4. Jezelf vragen stellen tijdens het lezen: Begrijp ik het nog? Wat kan ik doen als ik het niet begrijp?</a:t>
            </a:r>
          </a:p>
          <a:p>
            <a:pPr marL="0" indent="0">
              <a:buNone/>
            </a:pPr>
            <a:r>
              <a:rPr lang="nl-NL" dirty="0">
                <a:latin typeface="Tahoma" panose="020B0604030504040204" pitchFamily="34" charset="0"/>
              </a:rPr>
              <a:t>5. Visualiseren van de tekst: voorstellingen maken bij de tekst en schema’s of woordwebben maken</a:t>
            </a:r>
            <a:r>
              <a:rPr lang="nl-NL" dirty="0" smtClean="0">
                <a:latin typeface="Tahoma" panose="020B0604030504040204" pitchFamily="34" charset="0"/>
              </a:rPr>
              <a:t>.</a:t>
            </a:r>
          </a:p>
          <a:p>
            <a:pPr marL="0" indent="0">
              <a:buNone/>
            </a:pPr>
            <a:endParaRPr lang="nl-NL" dirty="0">
              <a:latin typeface="Tahoma" panose="020B0604030504040204" pitchFamily="34" charset="0"/>
            </a:endParaRPr>
          </a:p>
          <a:p>
            <a:pPr marL="0" indent="0">
              <a:buNone/>
            </a:pPr>
            <a:r>
              <a:rPr lang="nl-NL" dirty="0">
                <a:latin typeface="Tahoma" panose="020B0604030504040204" pitchFamily="34" charset="0"/>
              </a:rPr>
              <a:t>6. Samenvatten van de tekst: Waar gaat de tekst over? Wat is het belangrijkste thema? Wat is </a:t>
            </a:r>
            <a:r>
              <a:rPr lang="nl-NL" dirty="0" smtClean="0">
                <a:latin typeface="Tahoma" panose="020B0604030504040204" pitchFamily="34" charset="0"/>
              </a:rPr>
              <a:t>de hoofdgedachte</a:t>
            </a:r>
            <a:r>
              <a:rPr lang="nl-NL" dirty="0">
                <a:latin typeface="Tahoma" panose="020B0604030504040204" pitchFamily="34" charset="0"/>
              </a:rPr>
              <a:t>?</a:t>
            </a:r>
          </a:p>
          <a:p>
            <a:pPr marL="0" indent="0">
              <a:buNone/>
            </a:pPr>
            <a:r>
              <a:rPr lang="nl-NL" dirty="0">
                <a:latin typeface="Tahoma" panose="020B0604030504040204" pitchFamily="34" charset="0"/>
              </a:rPr>
              <a:t>7. Jezelf vragen stellen na het lezen van de tekst: Ben ik te weten gekomen wat ik wilde weten? </a:t>
            </a:r>
            <a:r>
              <a:rPr lang="nl-NL" dirty="0" smtClean="0">
                <a:latin typeface="Tahoma" panose="020B0604030504040204" pitchFamily="34" charset="0"/>
              </a:rPr>
              <a:t>Wat vind </a:t>
            </a:r>
            <a:r>
              <a:rPr lang="nl-NL" dirty="0">
                <a:latin typeface="Tahoma" panose="020B0604030504040204" pitchFamily="34" charset="0"/>
              </a:rPr>
              <a:t>ik van de tekst? Wat weet ik nog niet?</a:t>
            </a:r>
          </a:p>
          <a:p>
            <a:pPr marL="0" indent="0">
              <a:buNone/>
            </a:pPr>
            <a:endParaRPr lang="nl-NL" dirty="0"/>
          </a:p>
        </p:txBody>
      </p:sp>
    </p:spTree>
    <p:extLst>
      <p:ext uri="{BB962C8B-B14F-4D97-AF65-F5344CB8AC3E}">
        <p14:creationId xmlns:p14="http://schemas.microsoft.com/office/powerpoint/2010/main" val="2237930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Factoren die van invloed zijn op leessucces</a:t>
            </a:r>
            <a:endParaRPr lang="nl-NL" dirty="0"/>
          </a:p>
        </p:txBody>
      </p:sp>
      <p:sp>
        <p:nvSpPr>
          <p:cNvPr id="3" name="Tijdelijke aanduiding voor inhoud 2"/>
          <p:cNvSpPr>
            <a:spLocks noGrp="1"/>
          </p:cNvSpPr>
          <p:nvPr>
            <p:ph idx="1"/>
          </p:nvPr>
        </p:nvSpPr>
        <p:spPr>
          <a:xfrm>
            <a:off x="765687" y="2235798"/>
            <a:ext cx="8946541" cy="4195481"/>
          </a:xfrm>
        </p:spPr>
        <p:txBody>
          <a:bodyPr/>
          <a:lstStyle/>
          <a:p>
            <a:r>
              <a:rPr lang="nl-NL" dirty="0" smtClean="0"/>
              <a:t>Kennis van de taal</a:t>
            </a:r>
          </a:p>
          <a:p>
            <a:r>
              <a:rPr lang="nl-NL" dirty="0" smtClean="0"/>
              <a:t>Kennis van de wereld</a:t>
            </a:r>
          </a:p>
          <a:p>
            <a:r>
              <a:rPr lang="nl-NL" dirty="0" smtClean="0"/>
              <a:t>Gebruik van strategieën (met name metacognitieve)</a:t>
            </a:r>
          </a:p>
          <a:p>
            <a:r>
              <a:rPr lang="nl-NL" dirty="0" smtClean="0"/>
              <a:t>Motivatie</a:t>
            </a:r>
          </a:p>
          <a:p>
            <a:endParaRPr lang="nl-NL" dirty="0"/>
          </a:p>
        </p:txBody>
      </p:sp>
    </p:spTree>
    <p:extLst>
      <p:ext uri="{BB962C8B-B14F-4D97-AF65-F5344CB8AC3E}">
        <p14:creationId xmlns:p14="http://schemas.microsoft.com/office/powerpoint/2010/main" val="3689603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informatievaardigheden</a:t>
            </a:r>
            <a:endParaRPr lang="nl-NL" dirty="0"/>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a:off x="7432577" y="306119"/>
            <a:ext cx="4248150" cy="6076950"/>
          </a:xfrm>
          <a:prstGeom prst="rect">
            <a:avLst/>
          </a:prstGeom>
        </p:spPr>
      </p:pic>
    </p:spTree>
    <p:extLst>
      <p:ext uri="{BB962C8B-B14F-4D97-AF65-F5344CB8AC3E}">
        <p14:creationId xmlns:p14="http://schemas.microsoft.com/office/powerpoint/2010/main" val="4276818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Terugblik</a:t>
            </a:r>
            <a:br>
              <a:rPr lang="nl-NL" dirty="0" smtClean="0"/>
            </a:br>
            <a:endParaRPr lang="nl-NL" dirty="0"/>
          </a:p>
        </p:txBody>
      </p:sp>
      <p:sp>
        <p:nvSpPr>
          <p:cNvPr id="3" name="Tijdelijke aanduiding voor inhoud 2"/>
          <p:cNvSpPr>
            <a:spLocks noGrp="1"/>
          </p:cNvSpPr>
          <p:nvPr>
            <p:ph idx="1"/>
          </p:nvPr>
        </p:nvSpPr>
        <p:spPr/>
        <p:txBody>
          <a:bodyPr/>
          <a:lstStyle/>
          <a:p>
            <a:r>
              <a:rPr lang="nl-NL" dirty="0" smtClean="0"/>
              <a:t>Wat heeft deze 1</a:t>
            </a:r>
            <a:r>
              <a:rPr lang="nl-NL" baseline="30000" dirty="0" smtClean="0"/>
              <a:t>e</a:t>
            </a:r>
            <a:r>
              <a:rPr lang="nl-NL" dirty="0" smtClean="0"/>
              <a:t> bijeenkomst opgeleverd? </a:t>
            </a:r>
          </a:p>
          <a:p>
            <a:r>
              <a:rPr lang="nl-NL" dirty="0" smtClean="0"/>
              <a:t>Waar wil je nog meer over te weten komen?</a:t>
            </a:r>
          </a:p>
          <a:p>
            <a:r>
              <a:rPr lang="nl-NL" dirty="0" smtClean="0"/>
              <a:t>Waar ga jij je persoonlijk meer in verdiepen?</a:t>
            </a:r>
          </a:p>
          <a:p>
            <a:r>
              <a:rPr lang="nl-NL" dirty="0" smtClean="0"/>
              <a:t>Waar ga je concreet mee aan de slag</a:t>
            </a:r>
            <a:r>
              <a:rPr lang="nl-NL" dirty="0" smtClean="0"/>
              <a:t>?</a:t>
            </a:r>
          </a:p>
          <a:p>
            <a:endParaRPr lang="nl-NL" dirty="0"/>
          </a:p>
          <a:p>
            <a:r>
              <a:rPr lang="nl-NL" dirty="0" smtClean="0">
                <a:hlinkClick r:id="rId2"/>
              </a:rPr>
              <a:t>Htt</a:t>
            </a:r>
            <a:r>
              <a:rPr lang="nl-NL" dirty="0" smtClean="0">
                <a:hlinkClick r:id="rId2"/>
              </a:rPr>
              <a:t>p://padlet.com/s_broeders/9xfrvnqsfz5p</a:t>
            </a:r>
            <a:r>
              <a:rPr lang="nl-NL" dirty="0" smtClean="0"/>
              <a:t> </a:t>
            </a:r>
          </a:p>
        </p:txBody>
      </p:sp>
      <p:pic>
        <p:nvPicPr>
          <p:cNvPr id="4" name="Afbeelding 3"/>
          <p:cNvPicPr>
            <a:picLocks noChangeAspect="1"/>
          </p:cNvPicPr>
          <p:nvPr/>
        </p:nvPicPr>
        <p:blipFill>
          <a:blip r:embed="rId3"/>
          <a:stretch>
            <a:fillRect/>
          </a:stretch>
        </p:blipFill>
        <p:spPr>
          <a:xfrm>
            <a:off x="7315200" y="145727"/>
            <a:ext cx="4561255" cy="6442451"/>
          </a:xfrm>
          <a:prstGeom prst="rect">
            <a:avLst/>
          </a:prstGeom>
        </p:spPr>
      </p:pic>
    </p:spTree>
    <p:extLst>
      <p:ext uri="{BB962C8B-B14F-4D97-AF65-F5344CB8AC3E}">
        <p14:creationId xmlns:p14="http://schemas.microsoft.com/office/powerpoint/2010/main" val="1830450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Vooruitblik naar 27 maart</a:t>
            </a:r>
            <a:endParaRPr lang="nl-NL" dirty="0"/>
          </a:p>
        </p:txBody>
      </p:sp>
      <p:sp>
        <p:nvSpPr>
          <p:cNvPr id="3" name="Tijdelijke aanduiding voor inhoud 2"/>
          <p:cNvSpPr>
            <a:spLocks noGrp="1"/>
          </p:cNvSpPr>
          <p:nvPr>
            <p:ph idx="1"/>
          </p:nvPr>
        </p:nvSpPr>
        <p:spPr/>
        <p:txBody>
          <a:bodyPr/>
          <a:lstStyle/>
          <a:p>
            <a:r>
              <a:rPr lang="nl-NL" dirty="0" smtClean="0"/>
              <a:t>Verder verkennen van het onderwerp, in het bijzonder de rol van de bibliotheek.</a:t>
            </a:r>
          </a:p>
          <a:p>
            <a:r>
              <a:rPr lang="nl-NL" dirty="0" smtClean="0"/>
              <a:t>Waar? Kennismakerij in de </a:t>
            </a:r>
            <a:r>
              <a:rPr lang="nl-NL" dirty="0" err="1" smtClean="0"/>
              <a:t>LocHal</a:t>
            </a:r>
            <a:endParaRPr lang="nl-NL" dirty="0" smtClean="0"/>
          </a:p>
          <a:p>
            <a:r>
              <a:rPr lang="nl-NL" dirty="0" smtClean="0"/>
              <a:t>Hoe laat? 9.00 uur</a:t>
            </a:r>
            <a:endParaRPr lang="nl-NL" dirty="0"/>
          </a:p>
        </p:txBody>
      </p:sp>
    </p:spTree>
    <p:extLst>
      <p:ext uri="{BB962C8B-B14F-4D97-AF65-F5344CB8AC3E}">
        <p14:creationId xmlns:p14="http://schemas.microsoft.com/office/powerpoint/2010/main" val="2324773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10143809" cy="1400530"/>
          </a:xfrm>
        </p:spPr>
        <p:txBody>
          <a:bodyPr/>
          <a:lstStyle/>
          <a:p>
            <a:r>
              <a:rPr lang="nl-NL" dirty="0" smtClean="0"/>
              <a:t>Opdracht met het oog op 27 maart</a:t>
            </a:r>
            <a:endParaRPr lang="nl-NL" dirty="0"/>
          </a:p>
        </p:txBody>
      </p:sp>
      <p:sp>
        <p:nvSpPr>
          <p:cNvPr id="3" name="Tijdelijke aanduiding voor inhoud 2"/>
          <p:cNvSpPr>
            <a:spLocks noGrp="1"/>
          </p:cNvSpPr>
          <p:nvPr>
            <p:ph idx="1"/>
          </p:nvPr>
        </p:nvSpPr>
        <p:spPr/>
        <p:txBody>
          <a:bodyPr/>
          <a:lstStyle/>
          <a:p>
            <a:pPr marL="0" indent="0" fontAlgn="ctr">
              <a:lnSpc>
                <a:spcPct val="105000"/>
              </a:lnSpc>
              <a:buNone/>
            </a:pPr>
            <a:r>
              <a:rPr lang="nl-NL" dirty="0">
                <a:latin typeface="Calibri" panose="020F0502020204030204" pitchFamily="34" charset="0"/>
                <a:ea typeface="Calibri" panose="020F0502020204030204" pitchFamily="34" charset="0"/>
              </a:rPr>
              <a:t> </a:t>
            </a:r>
            <a:r>
              <a:rPr lang="nl-NL" dirty="0" smtClean="0">
                <a:latin typeface="Calibri" panose="020F0502020204030204" pitchFamily="34" charset="0"/>
                <a:ea typeface="Calibri" panose="020F0502020204030204" pitchFamily="34" charset="0"/>
              </a:rPr>
              <a:t>Voorbereiden:</a:t>
            </a:r>
          </a:p>
          <a:p>
            <a:pPr fontAlgn="ctr">
              <a:lnSpc>
                <a:spcPct val="105000"/>
              </a:lnSpc>
            </a:pPr>
            <a:r>
              <a:rPr lang="nl-NL" dirty="0" smtClean="0">
                <a:latin typeface="Calibri" panose="020F0502020204030204" pitchFamily="34" charset="0"/>
                <a:ea typeface="Calibri" panose="020F0502020204030204" pitchFamily="34" charset="0"/>
              </a:rPr>
              <a:t>Breng de huidige situatie op je stageschool m.b.t. begrijpend </a:t>
            </a:r>
            <a:r>
              <a:rPr lang="nl-NL" dirty="0">
                <a:latin typeface="Calibri" panose="020F0502020204030204" pitchFamily="34" charset="0"/>
                <a:ea typeface="Calibri" panose="020F0502020204030204" pitchFamily="34" charset="0"/>
              </a:rPr>
              <a:t>leesonderwijs in </a:t>
            </a:r>
            <a:r>
              <a:rPr lang="nl-NL" dirty="0" smtClean="0">
                <a:latin typeface="Calibri" panose="020F0502020204030204" pitchFamily="34" charset="0"/>
                <a:ea typeface="Calibri" panose="020F0502020204030204" pitchFamily="34" charset="0"/>
              </a:rPr>
              <a:t>kaart. </a:t>
            </a:r>
            <a:r>
              <a:rPr lang="nl-NL" dirty="0">
                <a:latin typeface="Calibri" panose="020F0502020204030204" pitchFamily="34" charset="0"/>
                <a:ea typeface="Calibri" panose="020F0502020204030204" pitchFamily="34" charset="0"/>
              </a:rPr>
              <a:t>In hoeverre is er wel/geen aandacht voor digitale informatieverwerking?</a:t>
            </a:r>
          </a:p>
          <a:p>
            <a:pPr fontAlgn="ctr">
              <a:lnSpc>
                <a:spcPct val="105000"/>
              </a:lnSpc>
            </a:pPr>
            <a:r>
              <a:rPr lang="nl-NL" dirty="0" smtClean="0">
                <a:latin typeface="Calibri" panose="020F0502020204030204" pitchFamily="34" charset="0"/>
                <a:ea typeface="Calibri" panose="020F0502020204030204" pitchFamily="34" charset="0"/>
              </a:rPr>
              <a:t>Bestudeer artikelen en theorie (bv Portaal). Zie </a:t>
            </a:r>
            <a:r>
              <a:rPr lang="nl-NL" dirty="0">
                <a:latin typeface="Calibri" panose="020F0502020204030204" pitchFamily="34" charset="0"/>
                <a:ea typeface="Calibri" panose="020F0502020204030204" pitchFamily="34" charset="0"/>
              </a:rPr>
              <a:t>o.a. artikelen Digitale geletterdheid in het basisonderwijs. </a:t>
            </a:r>
            <a:r>
              <a:rPr lang="nl-NL" dirty="0" smtClean="0">
                <a:latin typeface="Calibri" panose="020F0502020204030204" pitchFamily="34" charset="0"/>
                <a:ea typeface="Calibri" panose="020F0502020204030204" pitchFamily="34" charset="0"/>
              </a:rPr>
              <a:t>Raadpleeg daarvoor </a:t>
            </a:r>
            <a:r>
              <a:rPr lang="nl-NL" dirty="0">
                <a:latin typeface="Calibri" panose="020F0502020204030204" pitchFamily="34" charset="0"/>
                <a:ea typeface="Calibri" panose="020F0502020204030204" pitchFamily="34" charset="0"/>
              </a:rPr>
              <a:t>de </a:t>
            </a:r>
            <a:r>
              <a:rPr lang="nl-NL" u="sng" dirty="0" err="1">
                <a:solidFill>
                  <a:srgbClr val="0563C1"/>
                </a:solidFill>
                <a:latin typeface="Calibri" panose="020F0502020204030204" pitchFamily="34" charset="0"/>
                <a:ea typeface="Calibri" panose="020F0502020204030204" pitchFamily="34" charset="0"/>
                <a:hlinkClick r:id="rId2"/>
              </a:rPr>
              <a:t>Kenniscloud</a:t>
            </a:r>
            <a:r>
              <a:rPr lang="nl-NL" u="sng" dirty="0">
                <a:solidFill>
                  <a:srgbClr val="0563C1"/>
                </a:solidFill>
                <a:latin typeface="Calibri" panose="020F0502020204030204" pitchFamily="34" charset="0"/>
                <a:ea typeface="Calibri" panose="020F0502020204030204" pitchFamily="34" charset="0"/>
                <a:hlinkClick r:id="rId2"/>
              </a:rPr>
              <a:t> digitale geletterdheid</a:t>
            </a:r>
            <a:r>
              <a:rPr lang="nl-NL" dirty="0">
                <a:latin typeface="Calibri" panose="020F0502020204030204" pitchFamily="34" charset="0"/>
                <a:ea typeface="Calibri" panose="020F0502020204030204" pitchFamily="34" charset="0"/>
              </a:rPr>
              <a:t>.</a:t>
            </a:r>
          </a:p>
          <a:p>
            <a:pPr fontAlgn="ctr">
              <a:lnSpc>
                <a:spcPct val="105000"/>
              </a:lnSpc>
            </a:pPr>
            <a:r>
              <a:rPr lang="nl-NL" dirty="0" smtClean="0">
                <a:latin typeface="Calibri" panose="020F0502020204030204" pitchFamily="34" charset="0"/>
                <a:ea typeface="Calibri" panose="020F0502020204030204" pitchFamily="34" charset="0"/>
              </a:rPr>
              <a:t>Ga </a:t>
            </a:r>
            <a:r>
              <a:rPr lang="nl-NL" dirty="0">
                <a:latin typeface="Calibri" panose="020F0502020204030204" pitchFamily="34" charset="0"/>
                <a:ea typeface="Calibri" panose="020F0502020204030204" pitchFamily="34" charset="0"/>
              </a:rPr>
              <a:t>op zoek naar </a:t>
            </a:r>
            <a:r>
              <a:rPr lang="nl-NL" dirty="0" smtClean="0">
                <a:latin typeface="Calibri" panose="020F0502020204030204" pitchFamily="34" charset="0"/>
                <a:ea typeface="Calibri" panose="020F0502020204030204" pitchFamily="34" charset="0"/>
              </a:rPr>
              <a:t>online </a:t>
            </a:r>
            <a:r>
              <a:rPr lang="nl-NL" dirty="0">
                <a:latin typeface="Calibri" panose="020F0502020204030204" pitchFamily="34" charset="0"/>
                <a:ea typeface="Calibri" panose="020F0502020204030204" pitchFamily="34" charset="0"/>
              </a:rPr>
              <a:t>informatie en reflecteer op je eigen </a:t>
            </a:r>
            <a:r>
              <a:rPr lang="nl-NL" dirty="0" smtClean="0">
                <a:latin typeface="Calibri" panose="020F0502020204030204" pitchFamily="34" charset="0"/>
                <a:ea typeface="Calibri" panose="020F0502020204030204" pitchFamily="34" charset="0"/>
              </a:rPr>
              <a:t>vaardigheden op het gebied van kritisch verwerken van informatie. </a:t>
            </a:r>
            <a:r>
              <a:rPr lang="nl-NL" dirty="0">
                <a:latin typeface="Calibri" panose="020F0502020204030204" pitchFamily="34" charset="0"/>
                <a:ea typeface="Calibri" panose="020F0502020204030204" pitchFamily="34" charset="0"/>
              </a:rPr>
              <a:t>Welke strategieën zet jij in? Hoe succesvol ben je daarin?</a:t>
            </a:r>
          </a:p>
          <a:p>
            <a:endParaRPr lang="nl-NL" dirty="0"/>
          </a:p>
        </p:txBody>
      </p:sp>
    </p:spTree>
    <p:extLst>
      <p:ext uri="{BB962C8B-B14F-4D97-AF65-F5344CB8AC3E}">
        <p14:creationId xmlns:p14="http://schemas.microsoft.com/office/powerpoint/2010/main" val="4211052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3"/>
          <a:stretch>
            <a:fillRect/>
          </a:stretch>
        </p:blipFill>
        <p:spPr>
          <a:xfrm>
            <a:off x="581634" y="202896"/>
            <a:ext cx="4755976" cy="2889916"/>
          </a:xfrm>
          <a:prstGeom prst="rect">
            <a:avLst/>
          </a:prstGeom>
        </p:spPr>
      </p:pic>
      <p:pic>
        <p:nvPicPr>
          <p:cNvPr id="5" name="Afbeelding 4"/>
          <p:cNvPicPr>
            <a:picLocks noChangeAspect="1"/>
          </p:cNvPicPr>
          <p:nvPr/>
        </p:nvPicPr>
        <p:blipFill>
          <a:blip r:embed="rId4"/>
          <a:stretch>
            <a:fillRect/>
          </a:stretch>
        </p:blipFill>
        <p:spPr>
          <a:xfrm>
            <a:off x="5742431" y="1429984"/>
            <a:ext cx="4038917" cy="4038917"/>
          </a:xfrm>
          <a:prstGeom prst="rect">
            <a:avLst/>
          </a:prstGeom>
        </p:spPr>
      </p:pic>
      <p:pic>
        <p:nvPicPr>
          <p:cNvPr id="6" name="Afbeelding 5"/>
          <p:cNvPicPr>
            <a:picLocks noChangeAspect="1"/>
          </p:cNvPicPr>
          <p:nvPr/>
        </p:nvPicPr>
        <p:blipFill>
          <a:blip r:embed="rId5"/>
          <a:stretch>
            <a:fillRect/>
          </a:stretch>
        </p:blipFill>
        <p:spPr>
          <a:xfrm>
            <a:off x="2760583" y="2906745"/>
            <a:ext cx="2981847" cy="3951256"/>
          </a:xfrm>
          <a:prstGeom prst="rect">
            <a:avLst/>
          </a:prstGeom>
        </p:spPr>
      </p:pic>
      <p:sp>
        <p:nvSpPr>
          <p:cNvPr id="7" name="Tekstvak 6"/>
          <p:cNvSpPr txBox="1"/>
          <p:nvPr/>
        </p:nvSpPr>
        <p:spPr>
          <a:xfrm>
            <a:off x="5879977" y="5668578"/>
            <a:ext cx="3901371" cy="984885"/>
          </a:xfrm>
          <a:prstGeom prst="rect">
            <a:avLst/>
          </a:prstGeom>
          <a:noFill/>
        </p:spPr>
        <p:txBody>
          <a:bodyPr wrap="square" rtlCol="0">
            <a:spAutoFit/>
          </a:bodyPr>
          <a:lstStyle/>
          <a:p>
            <a:r>
              <a:rPr lang="nl-NL" sz="4000" dirty="0" err="1"/>
              <a:t>Taallab</a:t>
            </a:r>
            <a:r>
              <a:rPr lang="nl-NL" sz="4000" dirty="0"/>
              <a:t> 3.0 </a:t>
            </a:r>
          </a:p>
          <a:p>
            <a:r>
              <a:rPr lang="nl-NL" dirty="0"/>
              <a:t>i.s.m. Bibliotheek MB</a:t>
            </a:r>
          </a:p>
        </p:txBody>
      </p:sp>
      <p:sp>
        <p:nvSpPr>
          <p:cNvPr id="8" name="Tekstvak 7"/>
          <p:cNvSpPr txBox="1"/>
          <p:nvPr/>
        </p:nvSpPr>
        <p:spPr>
          <a:xfrm>
            <a:off x="5742429" y="1401902"/>
            <a:ext cx="3322286" cy="830997"/>
          </a:xfrm>
          <a:prstGeom prst="rect">
            <a:avLst/>
          </a:prstGeom>
          <a:noFill/>
        </p:spPr>
        <p:txBody>
          <a:bodyPr wrap="square" rtlCol="0">
            <a:spAutoFit/>
          </a:bodyPr>
          <a:lstStyle/>
          <a:p>
            <a:r>
              <a:rPr lang="nl-NL" sz="2400" b="1" dirty="0"/>
              <a:t>Digitale geletterdheid</a:t>
            </a:r>
          </a:p>
        </p:txBody>
      </p:sp>
      <p:sp>
        <p:nvSpPr>
          <p:cNvPr id="9" name="Tekstvak 8"/>
          <p:cNvSpPr txBox="1"/>
          <p:nvPr/>
        </p:nvSpPr>
        <p:spPr>
          <a:xfrm>
            <a:off x="1524000" y="3300273"/>
            <a:ext cx="3474404" cy="830997"/>
          </a:xfrm>
          <a:prstGeom prst="rect">
            <a:avLst/>
          </a:prstGeom>
          <a:noFill/>
        </p:spPr>
        <p:txBody>
          <a:bodyPr wrap="square" rtlCol="0">
            <a:spAutoFit/>
          </a:bodyPr>
          <a:lstStyle/>
          <a:p>
            <a:r>
              <a:rPr lang="nl-NL" sz="2400" b="1" dirty="0"/>
              <a:t>Informatieverwerking/begrijpend lezen</a:t>
            </a:r>
          </a:p>
        </p:txBody>
      </p:sp>
      <p:sp>
        <p:nvSpPr>
          <p:cNvPr id="10" name="Tekstvak 9"/>
          <p:cNvSpPr txBox="1"/>
          <p:nvPr/>
        </p:nvSpPr>
        <p:spPr>
          <a:xfrm>
            <a:off x="4060236" y="93829"/>
            <a:ext cx="2952328" cy="461665"/>
          </a:xfrm>
          <a:prstGeom prst="rect">
            <a:avLst/>
          </a:prstGeom>
          <a:noFill/>
        </p:spPr>
        <p:txBody>
          <a:bodyPr wrap="square" rtlCol="0">
            <a:spAutoFit/>
          </a:bodyPr>
          <a:lstStyle/>
          <a:p>
            <a:r>
              <a:rPr lang="nl-NL" sz="2400" b="1" dirty="0"/>
              <a:t>onderzoeken</a:t>
            </a:r>
          </a:p>
        </p:txBody>
      </p:sp>
      <p:sp>
        <p:nvSpPr>
          <p:cNvPr id="11" name="Tekstvak 10"/>
          <p:cNvSpPr txBox="1"/>
          <p:nvPr/>
        </p:nvSpPr>
        <p:spPr>
          <a:xfrm>
            <a:off x="8634028" y="2353617"/>
            <a:ext cx="2808312" cy="1200329"/>
          </a:xfrm>
          <a:prstGeom prst="rect">
            <a:avLst/>
          </a:prstGeom>
          <a:noFill/>
        </p:spPr>
        <p:txBody>
          <a:bodyPr wrap="square" rtlCol="0">
            <a:spAutoFit/>
          </a:bodyPr>
          <a:lstStyle/>
          <a:p>
            <a:r>
              <a:rPr lang="nl-NL" sz="2400" b="1" dirty="0"/>
              <a:t>Experimenteren/ uitproberen in de praktijk</a:t>
            </a:r>
          </a:p>
        </p:txBody>
      </p:sp>
      <p:sp>
        <p:nvSpPr>
          <p:cNvPr id="12" name="Tekstvak 11"/>
          <p:cNvSpPr txBox="1"/>
          <p:nvPr/>
        </p:nvSpPr>
        <p:spPr>
          <a:xfrm>
            <a:off x="6600056" y="761907"/>
            <a:ext cx="4067944" cy="461665"/>
          </a:xfrm>
          <a:prstGeom prst="rect">
            <a:avLst/>
          </a:prstGeom>
          <a:noFill/>
        </p:spPr>
        <p:txBody>
          <a:bodyPr wrap="square" rtlCol="0">
            <a:spAutoFit/>
          </a:bodyPr>
          <a:lstStyle/>
          <a:p>
            <a:r>
              <a:rPr lang="nl-NL" sz="2400" b="1" dirty="0"/>
              <a:t>Verdiepen o.l.v. experts</a:t>
            </a:r>
          </a:p>
        </p:txBody>
      </p:sp>
      <p:sp>
        <p:nvSpPr>
          <p:cNvPr id="13" name="Tekstvak 12"/>
          <p:cNvSpPr txBox="1"/>
          <p:nvPr/>
        </p:nvSpPr>
        <p:spPr>
          <a:xfrm>
            <a:off x="652649" y="5832900"/>
            <a:ext cx="3249823" cy="830997"/>
          </a:xfrm>
          <a:prstGeom prst="rect">
            <a:avLst/>
          </a:prstGeom>
          <a:noFill/>
        </p:spPr>
        <p:txBody>
          <a:bodyPr wrap="square" rtlCol="0">
            <a:spAutoFit/>
          </a:bodyPr>
          <a:lstStyle/>
          <a:p>
            <a:r>
              <a:rPr lang="nl-NL" sz="2400" b="1" dirty="0"/>
              <a:t>KH B1, 2 en 3 </a:t>
            </a:r>
          </a:p>
          <a:p>
            <a:r>
              <a:rPr lang="nl-NL" sz="2400" b="1" dirty="0"/>
              <a:t>KH D4</a:t>
            </a:r>
          </a:p>
        </p:txBody>
      </p:sp>
    </p:spTree>
    <p:extLst>
      <p:ext uri="{BB962C8B-B14F-4D97-AF65-F5344CB8AC3E}">
        <p14:creationId xmlns:p14="http://schemas.microsoft.com/office/powerpoint/2010/main" val="2578749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Programma 20 maart</a:t>
            </a:r>
            <a:endParaRPr lang="nl-NL" dirty="0"/>
          </a:p>
        </p:txBody>
      </p:sp>
      <p:sp>
        <p:nvSpPr>
          <p:cNvPr id="3" name="Tijdelijke aanduiding voor inhoud 2"/>
          <p:cNvSpPr>
            <a:spLocks noGrp="1"/>
          </p:cNvSpPr>
          <p:nvPr>
            <p:ph idx="1"/>
          </p:nvPr>
        </p:nvSpPr>
        <p:spPr/>
        <p:txBody>
          <a:bodyPr/>
          <a:lstStyle/>
          <a:p>
            <a:r>
              <a:rPr lang="nl-NL" dirty="0" smtClean="0"/>
              <a:t>Welkom in het </a:t>
            </a:r>
            <a:r>
              <a:rPr lang="nl-NL" dirty="0" err="1" smtClean="0"/>
              <a:t>Futurelab</a:t>
            </a:r>
            <a:endParaRPr lang="nl-NL" dirty="0" smtClean="0"/>
          </a:p>
          <a:p>
            <a:r>
              <a:rPr lang="nl-NL" dirty="0" smtClean="0"/>
              <a:t>Doel en opzet van het </a:t>
            </a:r>
            <a:r>
              <a:rPr lang="nl-NL" dirty="0" err="1" smtClean="0"/>
              <a:t>Taallab</a:t>
            </a:r>
            <a:endParaRPr lang="nl-NL" dirty="0" smtClean="0"/>
          </a:p>
          <a:p>
            <a:r>
              <a:rPr lang="nl-NL" dirty="0" smtClean="0"/>
              <a:t>Motivatie om deel te nemen</a:t>
            </a:r>
          </a:p>
          <a:p>
            <a:endParaRPr lang="nl-NL" dirty="0"/>
          </a:p>
          <a:p>
            <a:r>
              <a:rPr lang="nl-NL" dirty="0" err="1" smtClean="0"/>
              <a:t>Wicked</a:t>
            </a:r>
            <a:r>
              <a:rPr lang="nl-NL" dirty="0" smtClean="0"/>
              <a:t> </a:t>
            </a:r>
            <a:r>
              <a:rPr lang="nl-NL" dirty="0" err="1" smtClean="0"/>
              <a:t>problem</a:t>
            </a:r>
            <a:r>
              <a:rPr lang="nl-NL" dirty="0" smtClean="0"/>
              <a:t> ‘Papier hier’: verkennen van het probleem en het formuleren van onderzoeksvragen</a:t>
            </a:r>
          </a:p>
          <a:p>
            <a:endParaRPr lang="nl-NL" dirty="0"/>
          </a:p>
          <a:p>
            <a:r>
              <a:rPr lang="nl-NL" dirty="0" smtClean="0"/>
              <a:t>Rondleiding /pauze</a:t>
            </a:r>
          </a:p>
          <a:p>
            <a:endParaRPr lang="nl-NL" dirty="0"/>
          </a:p>
          <a:p>
            <a:r>
              <a:rPr lang="nl-NL" dirty="0" smtClean="0"/>
              <a:t>Terug- en vooruitblik</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1008" y="320539"/>
            <a:ext cx="5473960" cy="3065418"/>
          </a:xfrm>
          <a:prstGeom prst="rect">
            <a:avLst/>
          </a:prstGeom>
        </p:spPr>
      </p:pic>
    </p:spTree>
    <p:extLst>
      <p:ext uri="{BB962C8B-B14F-4D97-AF65-F5344CB8AC3E}">
        <p14:creationId xmlns:p14="http://schemas.microsoft.com/office/powerpoint/2010/main" val="3518173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 en opzet </a:t>
            </a:r>
            <a:r>
              <a:rPr lang="nl-NL" dirty="0" err="1" smtClean="0"/>
              <a:t>Taallab</a:t>
            </a:r>
            <a:endParaRPr lang="nl-NL" dirty="0"/>
          </a:p>
        </p:txBody>
      </p:sp>
      <p:sp>
        <p:nvSpPr>
          <p:cNvPr id="3" name="Tijdelijke aanduiding voor inhoud 2"/>
          <p:cNvSpPr>
            <a:spLocks noGrp="1"/>
          </p:cNvSpPr>
          <p:nvPr>
            <p:ph idx="1"/>
          </p:nvPr>
        </p:nvSpPr>
        <p:spPr>
          <a:xfrm>
            <a:off x="646111" y="1519311"/>
            <a:ext cx="11212954" cy="4855697"/>
          </a:xfrm>
        </p:spPr>
        <p:txBody>
          <a:bodyPr>
            <a:normAutofit fontScale="85000" lnSpcReduction="10000"/>
          </a:bodyPr>
          <a:lstStyle/>
          <a:p>
            <a:pPr marL="0" indent="0">
              <a:buNone/>
            </a:pPr>
            <a:r>
              <a:rPr lang="nl-NL" b="1" dirty="0" smtClean="0"/>
              <a:t>Oriënteren/verkennen</a:t>
            </a:r>
          </a:p>
          <a:p>
            <a:pPr marL="400050" lvl="1" indent="0">
              <a:buNone/>
            </a:pPr>
            <a:r>
              <a:rPr lang="nl-NL" b="1" dirty="0" smtClean="0"/>
              <a:t>20 maart:</a:t>
            </a:r>
            <a:r>
              <a:rPr lang="nl-NL" dirty="0" smtClean="0"/>
              <a:t>	oriëntatie op online geletterdheid en informatieverwerking</a:t>
            </a:r>
          </a:p>
          <a:p>
            <a:pPr marL="400050" lvl="1" indent="0">
              <a:buNone/>
            </a:pPr>
            <a:r>
              <a:rPr lang="nl-NL" b="1" dirty="0" smtClean="0"/>
              <a:t>27 maart</a:t>
            </a:r>
            <a:r>
              <a:rPr lang="nl-NL" dirty="0" smtClean="0"/>
              <a:t>:	verder verkennen en uitbreiden: de rol van de bibliotheek</a:t>
            </a:r>
          </a:p>
          <a:p>
            <a:pPr marL="400050" lvl="1" indent="0">
              <a:buNone/>
            </a:pPr>
            <a:endParaRPr lang="nl-NL" dirty="0" smtClean="0"/>
          </a:p>
          <a:p>
            <a:pPr marL="0" indent="0">
              <a:buNone/>
            </a:pPr>
            <a:r>
              <a:rPr lang="nl-NL" b="1" dirty="0"/>
              <a:t>V</a:t>
            </a:r>
            <a:r>
              <a:rPr lang="nl-NL" b="1" dirty="0" smtClean="0"/>
              <a:t>erdiepen</a:t>
            </a:r>
          </a:p>
          <a:p>
            <a:pPr marL="400050" lvl="1" indent="0">
              <a:buNone/>
            </a:pPr>
            <a:r>
              <a:rPr lang="nl-NL" b="1" dirty="0" smtClean="0"/>
              <a:t>10 april</a:t>
            </a:r>
            <a:r>
              <a:rPr lang="nl-NL" dirty="0" smtClean="0"/>
              <a:t>:	werkbijeenkomst</a:t>
            </a:r>
          </a:p>
          <a:p>
            <a:pPr marL="400050" lvl="1" indent="0">
              <a:buNone/>
            </a:pPr>
            <a:r>
              <a:rPr lang="nl-NL" b="1" dirty="0" smtClean="0"/>
              <a:t>8 mei</a:t>
            </a:r>
            <a:r>
              <a:rPr lang="nl-NL" dirty="0" smtClean="0"/>
              <a:t>: 	bevindingen spiegelen aan expertfeedback van o.a. Jeroen Clemens (online geletterdheid in het VO)</a:t>
            </a:r>
          </a:p>
          <a:p>
            <a:pPr marL="0" indent="0">
              <a:buNone/>
            </a:pPr>
            <a:endParaRPr lang="nl-NL" b="1" dirty="0" smtClean="0"/>
          </a:p>
          <a:p>
            <a:pPr marL="0" indent="0">
              <a:buNone/>
            </a:pPr>
            <a:r>
              <a:rPr lang="nl-NL" b="1" dirty="0" smtClean="0"/>
              <a:t>Toepassen</a:t>
            </a:r>
          </a:p>
          <a:p>
            <a:pPr marL="400050" lvl="1" indent="0">
              <a:buNone/>
            </a:pPr>
            <a:r>
              <a:rPr lang="nl-NL" b="1" dirty="0" smtClean="0"/>
              <a:t>22 mei</a:t>
            </a:r>
            <a:r>
              <a:rPr lang="nl-NL" dirty="0" smtClean="0"/>
              <a:t>:	presentatie bevindingen aan de hand van een debat met stellingen m.b.t. leerkrachtvaardigheden</a:t>
            </a:r>
          </a:p>
          <a:p>
            <a:pPr marL="0" indent="0">
              <a:buNone/>
            </a:pPr>
            <a:endParaRPr lang="nl-NL" dirty="0"/>
          </a:p>
          <a:p>
            <a:pPr marL="0" indent="0">
              <a:buNone/>
            </a:pPr>
            <a:r>
              <a:rPr lang="nl-NL" b="1" dirty="0" smtClean="0"/>
              <a:t>Doel:</a:t>
            </a:r>
            <a:r>
              <a:rPr lang="nl-NL" dirty="0" smtClean="0"/>
              <a:t> </a:t>
            </a:r>
          </a:p>
          <a:p>
            <a:pPr marL="0" indent="0">
              <a:buNone/>
            </a:pPr>
            <a:r>
              <a:rPr lang="nl-NL" dirty="0" smtClean="0"/>
              <a:t>verdiepen, onderzoeken, experimenteren met als doel meer expertise (kennis en vaardigheden) opdoen op het gebied van het kritisch verwerken van digitale informatie</a:t>
            </a:r>
            <a:endParaRPr lang="nl-NL" dirty="0"/>
          </a:p>
        </p:txBody>
      </p:sp>
    </p:spTree>
    <p:extLst>
      <p:ext uri="{BB962C8B-B14F-4D97-AF65-F5344CB8AC3E}">
        <p14:creationId xmlns:p14="http://schemas.microsoft.com/office/powerpoint/2010/main" val="3677498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10862266" cy="1400530"/>
          </a:xfrm>
        </p:spPr>
        <p:txBody>
          <a:bodyPr/>
          <a:lstStyle/>
          <a:p>
            <a:r>
              <a:rPr lang="nl-NL" dirty="0" smtClean="0"/>
              <a:t>Kritisch verwerken van digitale informatie </a:t>
            </a:r>
            <a:endParaRPr lang="nl-NL" dirty="0"/>
          </a:p>
        </p:txBody>
      </p:sp>
      <p:sp>
        <p:nvSpPr>
          <p:cNvPr id="3" name="Tijdelijke aanduiding voor inhoud 2"/>
          <p:cNvSpPr>
            <a:spLocks noGrp="1"/>
          </p:cNvSpPr>
          <p:nvPr>
            <p:ph idx="1"/>
          </p:nvPr>
        </p:nvSpPr>
        <p:spPr/>
        <p:txBody>
          <a:bodyPr/>
          <a:lstStyle/>
          <a:p>
            <a:r>
              <a:rPr lang="nl-NL" dirty="0" smtClean="0">
                <a:hlinkClick r:id="rId3"/>
              </a:rPr>
              <a:t>Curriculum.nu</a:t>
            </a:r>
            <a:r>
              <a:rPr lang="nl-NL" dirty="0" smtClean="0"/>
              <a:t>: grote opdracht 5</a:t>
            </a:r>
          </a:p>
          <a:p>
            <a:endParaRPr lang="nl-NL" dirty="0"/>
          </a:p>
          <a:p>
            <a:r>
              <a:rPr lang="nl-NL" dirty="0" smtClean="0"/>
              <a:t>Verschil met </a:t>
            </a:r>
            <a:r>
              <a:rPr lang="nl-NL" dirty="0" smtClean="0">
                <a:hlinkClick r:id="rId4"/>
              </a:rPr>
              <a:t>tussendoelen</a:t>
            </a:r>
            <a:r>
              <a:rPr lang="nl-NL" dirty="0" smtClean="0"/>
              <a:t> en leerlijnen gevorderde geletterdheid/begrijpend lezen?</a:t>
            </a:r>
            <a:endParaRPr lang="nl-NL" dirty="0"/>
          </a:p>
        </p:txBody>
      </p:sp>
      <p:pic>
        <p:nvPicPr>
          <p:cNvPr id="4" name="Afbeelding 3"/>
          <p:cNvPicPr>
            <a:picLocks noChangeAspect="1"/>
          </p:cNvPicPr>
          <p:nvPr/>
        </p:nvPicPr>
        <p:blipFill rotWithShape="1">
          <a:blip r:embed="rId5"/>
          <a:srcRect l="-317" t="13650" r="-853" b="8471"/>
          <a:stretch/>
        </p:blipFill>
        <p:spPr>
          <a:xfrm>
            <a:off x="6688182" y="3352761"/>
            <a:ext cx="5233241" cy="3300278"/>
          </a:xfrm>
          <a:prstGeom prst="rect">
            <a:avLst/>
          </a:prstGeom>
        </p:spPr>
      </p:pic>
    </p:spTree>
    <p:extLst>
      <p:ext uri="{BB962C8B-B14F-4D97-AF65-F5344CB8AC3E}">
        <p14:creationId xmlns:p14="http://schemas.microsoft.com/office/powerpoint/2010/main" val="3374355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Papier hier</a:t>
            </a:r>
            <a:endParaRPr lang="nl-NL" dirty="0"/>
          </a:p>
        </p:txBody>
      </p:sp>
      <p:sp>
        <p:nvSpPr>
          <p:cNvPr id="3" name="Tijdelijke aanduiding voor inhoud 2"/>
          <p:cNvSpPr>
            <a:spLocks noGrp="1"/>
          </p:cNvSpPr>
          <p:nvPr>
            <p:ph idx="1"/>
          </p:nvPr>
        </p:nvSpPr>
        <p:spPr/>
        <p:txBody>
          <a:bodyPr/>
          <a:lstStyle/>
          <a:p>
            <a:r>
              <a:rPr lang="nl-NL" dirty="0" smtClean="0"/>
              <a:t>Lees de column en ga in groepen van 3 na wat mogelijke vragen, invalshoeken, perspectieven zouden kunnen zijn als we digitale informatieverwerking centraal stellen.</a:t>
            </a:r>
          </a:p>
          <a:p>
            <a:r>
              <a:rPr lang="nl-NL" dirty="0" smtClean="0"/>
              <a:t>Noteer </a:t>
            </a:r>
            <a:r>
              <a:rPr lang="nl-NL" dirty="0" smtClean="0"/>
              <a:t>via </a:t>
            </a:r>
            <a:r>
              <a:rPr lang="nl-NL" dirty="0" smtClean="0">
                <a:hlinkClick r:id="rId2"/>
              </a:rPr>
              <a:t>padlet</a:t>
            </a:r>
            <a:r>
              <a:rPr lang="nl-NL" dirty="0" smtClean="0"/>
              <a:t>.</a:t>
            </a:r>
          </a:p>
          <a:p>
            <a:endParaRPr lang="nl-NL" dirty="0"/>
          </a:p>
          <a:p>
            <a:r>
              <a:rPr lang="nl-NL" dirty="0">
                <a:hlinkClick r:id="rId2"/>
              </a:rPr>
              <a:t>https://</a:t>
            </a:r>
            <a:r>
              <a:rPr lang="nl-NL" dirty="0" smtClean="0">
                <a:hlinkClick r:id="rId2"/>
              </a:rPr>
              <a:t>nl.padlet.com/s_broeders/hb8detneq9a8</a:t>
            </a:r>
            <a:endParaRPr lang="nl-NL" dirty="0" smtClean="0"/>
          </a:p>
          <a:p>
            <a:endParaRPr lang="nl-NL" dirty="0"/>
          </a:p>
        </p:txBody>
      </p:sp>
      <p:pic>
        <p:nvPicPr>
          <p:cNvPr id="4" name="Afbeelding 3"/>
          <p:cNvPicPr>
            <a:picLocks noChangeAspect="1"/>
          </p:cNvPicPr>
          <p:nvPr/>
        </p:nvPicPr>
        <p:blipFill>
          <a:blip r:embed="rId3"/>
          <a:stretch>
            <a:fillRect/>
          </a:stretch>
        </p:blipFill>
        <p:spPr>
          <a:xfrm>
            <a:off x="8244865" y="4704994"/>
            <a:ext cx="3609975" cy="1743075"/>
          </a:xfrm>
          <a:prstGeom prst="rect">
            <a:avLst/>
          </a:prstGeom>
        </p:spPr>
      </p:pic>
    </p:spTree>
    <p:extLst>
      <p:ext uri="{BB962C8B-B14F-4D97-AF65-F5344CB8AC3E}">
        <p14:creationId xmlns:p14="http://schemas.microsoft.com/office/powerpoint/2010/main" val="1798496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Verschil online – offline teksten</a:t>
            </a:r>
            <a:endParaRPr lang="nl-NL" dirty="0"/>
          </a:p>
        </p:txBody>
      </p:sp>
      <p:sp>
        <p:nvSpPr>
          <p:cNvPr id="3" name="Tijdelijke aanduiding voor inhoud 2"/>
          <p:cNvSpPr>
            <a:spLocks noGrp="1"/>
          </p:cNvSpPr>
          <p:nvPr>
            <p:ph idx="1"/>
          </p:nvPr>
        </p:nvSpPr>
        <p:spPr/>
        <p:txBody>
          <a:bodyPr/>
          <a:lstStyle/>
          <a:p>
            <a:pPr marL="0" indent="0">
              <a:buNone/>
            </a:pPr>
            <a:r>
              <a:rPr lang="nl-NL" dirty="0" smtClean="0"/>
              <a:t>Zie Nieuwsbegrip</a:t>
            </a:r>
          </a:p>
          <a:p>
            <a:pPr marL="0" indent="0">
              <a:buNone/>
            </a:pPr>
            <a:endParaRPr lang="nl-NL" dirty="0"/>
          </a:p>
          <a:p>
            <a:pPr marL="0" indent="0">
              <a:buNone/>
            </a:pPr>
            <a:r>
              <a:rPr lang="nl-NL" dirty="0" smtClean="0"/>
              <a:t>Zie een </a:t>
            </a:r>
            <a:r>
              <a:rPr lang="nl-NL" dirty="0" err="1" smtClean="0"/>
              <a:t>webtekst</a:t>
            </a:r>
            <a:r>
              <a:rPr lang="nl-NL" dirty="0" smtClean="0"/>
              <a:t>, </a:t>
            </a:r>
          </a:p>
          <a:p>
            <a:pPr marL="0" indent="0">
              <a:buNone/>
            </a:pPr>
            <a:r>
              <a:rPr lang="nl-NL" dirty="0" smtClean="0"/>
              <a:t>zoals bijvoorbeeld over </a:t>
            </a:r>
            <a:r>
              <a:rPr lang="nl-NL" dirty="0" smtClean="0">
                <a:hlinkClick r:id="rId2"/>
              </a:rPr>
              <a:t>Laaggeletterdheid</a:t>
            </a:r>
            <a:endParaRPr lang="nl-NL" dirty="0"/>
          </a:p>
        </p:txBody>
      </p:sp>
      <p:pic>
        <p:nvPicPr>
          <p:cNvPr id="4" name="Afbeelding 3"/>
          <p:cNvPicPr>
            <a:picLocks noChangeAspect="1"/>
          </p:cNvPicPr>
          <p:nvPr/>
        </p:nvPicPr>
        <p:blipFill>
          <a:blip r:embed="rId3"/>
          <a:stretch>
            <a:fillRect/>
          </a:stretch>
        </p:blipFill>
        <p:spPr>
          <a:xfrm>
            <a:off x="6848549" y="2264531"/>
            <a:ext cx="5191125" cy="4467225"/>
          </a:xfrm>
          <a:prstGeom prst="rect">
            <a:avLst/>
          </a:prstGeom>
        </p:spPr>
      </p:pic>
    </p:spTree>
    <p:extLst>
      <p:ext uri="{BB962C8B-B14F-4D97-AF65-F5344CB8AC3E}">
        <p14:creationId xmlns:p14="http://schemas.microsoft.com/office/powerpoint/2010/main" val="1124958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11339563" cy="1400530"/>
          </a:xfrm>
        </p:spPr>
        <p:txBody>
          <a:bodyPr/>
          <a:lstStyle/>
          <a:p>
            <a:r>
              <a:rPr lang="nl-NL" dirty="0" smtClean="0"/>
              <a:t>Verschil online-offline teksten </a:t>
            </a:r>
            <a:r>
              <a:rPr lang="nl-NL" sz="2000" dirty="0" smtClean="0"/>
              <a:t>(Zie Clemens, in: LTM 24/4)</a:t>
            </a:r>
            <a:endParaRPr lang="nl-NL" sz="2000" dirty="0"/>
          </a:p>
        </p:txBody>
      </p:sp>
      <p:sp>
        <p:nvSpPr>
          <p:cNvPr id="3" name="Tijdelijke aanduiding voor inhoud 2"/>
          <p:cNvSpPr>
            <a:spLocks noGrp="1"/>
          </p:cNvSpPr>
          <p:nvPr>
            <p:ph idx="1"/>
          </p:nvPr>
        </p:nvSpPr>
        <p:spPr>
          <a:xfrm>
            <a:off x="647092" y="1631853"/>
            <a:ext cx="9403742" cy="4926036"/>
          </a:xfrm>
        </p:spPr>
        <p:txBody>
          <a:bodyPr>
            <a:normAutofit fontScale="92500" lnSpcReduction="20000"/>
          </a:bodyPr>
          <a:lstStyle/>
          <a:p>
            <a:pPr marL="457200" indent="-457200">
              <a:buAutoNum type="arabicPeriod"/>
            </a:pPr>
            <a:r>
              <a:rPr lang="nl-NL" dirty="0" smtClean="0"/>
              <a:t>Online </a:t>
            </a:r>
            <a:r>
              <a:rPr lang="nl-NL" dirty="0"/>
              <a:t>teksten zijn niet lineair opgebouwd. Het zijn geen teksten met inleiding, kern en slot, zoals we op school leren. </a:t>
            </a:r>
            <a:endParaRPr lang="nl-NL" dirty="0" smtClean="0"/>
          </a:p>
          <a:p>
            <a:pPr marL="457200" indent="-457200">
              <a:buAutoNum type="arabicPeriod"/>
            </a:pPr>
            <a:r>
              <a:rPr lang="nl-NL" dirty="0" smtClean="0"/>
              <a:t>Online teksten </a:t>
            </a:r>
            <a:r>
              <a:rPr lang="nl-NL" dirty="0"/>
              <a:t>zijn vaak multimediaal en multimodaal. Dat wil zeggen dat ze niet meer alleen uit letters bestaan, maar er wordt veel gebruikgemaakt van aanvullende en parallelle schema’s, animaties, video en audio. Met name audiovisuele informatie is nieuw. </a:t>
            </a:r>
            <a:endParaRPr lang="nl-NL" dirty="0" smtClean="0"/>
          </a:p>
          <a:p>
            <a:pPr marL="457200" indent="-457200">
              <a:buAutoNum type="arabicPeriod"/>
            </a:pPr>
            <a:r>
              <a:rPr lang="nl-NL" dirty="0" smtClean="0"/>
              <a:t>De </a:t>
            </a:r>
            <a:r>
              <a:rPr lang="nl-NL" dirty="0"/>
              <a:t>opbouw/samenhang </a:t>
            </a:r>
            <a:r>
              <a:rPr lang="nl-NL" dirty="0" smtClean="0"/>
              <a:t>van onlineteksten is </a:t>
            </a:r>
            <a:r>
              <a:rPr lang="nl-NL" dirty="0"/>
              <a:t>vaak een cluster van teksten of tekstdelen, verbonden via hyperlinks. </a:t>
            </a:r>
            <a:endParaRPr lang="nl-NL" dirty="0" smtClean="0"/>
          </a:p>
          <a:p>
            <a:pPr marL="457200" indent="-457200">
              <a:buAutoNum type="arabicPeriod"/>
            </a:pPr>
            <a:r>
              <a:rPr lang="nl-NL" dirty="0" smtClean="0"/>
              <a:t> Er </a:t>
            </a:r>
            <a:r>
              <a:rPr lang="nl-NL" dirty="0"/>
              <a:t>zijn nieuwe tekstsoorten of -vormen bijgekomen als websites, blogs en tweets, met hun eigen tekstkenmerken. </a:t>
            </a:r>
            <a:endParaRPr lang="nl-NL" dirty="0" smtClean="0"/>
          </a:p>
          <a:p>
            <a:pPr marL="457200" indent="-457200">
              <a:buAutoNum type="arabicPeriod"/>
            </a:pPr>
            <a:r>
              <a:rPr lang="nl-NL" dirty="0" smtClean="0"/>
              <a:t>Online teksten </a:t>
            </a:r>
            <a:r>
              <a:rPr lang="nl-NL" dirty="0"/>
              <a:t>worden vaak in interactie met de lezers opgebouwd. Een tekst lijkt vaak op een conversatie online. </a:t>
            </a:r>
            <a:endParaRPr lang="nl-NL" dirty="0" smtClean="0"/>
          </a:p>
          <a:p>
            <a:pPr marL="457200" indent="-457200">
              <a:buAutoNum type="arabicPeriod"/>
            </a:pPr>
            <a:r>
              <a:rPr lang="nl-NL" dirty="0" smtClean="0"/>
              <a:t>Er </a:t>
            </a:r>
            <a:r>
              <a:rPr lang="nl-NL" dirty="0"/>
              <a:t>is </a:t>
            </a:r>
            <a:r>
              <a:rPr lang="nl-NL" dirty="0" smtClean="0"/>
              <a:t>bij online teksten vaak </a:t>
            </a:r>
            <a:r>
              <a:rPr lang="nl-NL" dirty="0"/>
              <a:t>sprake van een tekst met meerdere, wisselende auteurs. De vraag ‘Wat bedoelt de auteur?’ is vaak niet te beantwoorden, noch de vraag ‘Wat is de hoofdgedachte van deze tekst?’. </a:t>
            </a:r>
            <a:endParaRPr lang="nl-NL" dirty="0" smtClean="0"/>
          </a:p>
          <a:p>
            <a:pPr marL="457200" indent="-457200">
              <a:buAutoNum type="arabicPeriod"/>
            </a:pPr>
            <a:r>
              <a:rPr lang="nl-NL" dirty="0" smtClean="0"/>
              <a:t>Teksten </a:t>
            </a:r>
            <a:r>
              <a:rPr lang="nl-NL" dirty="0"/>
              <a:t>zijn niet meer statisch, maar snel </a:t>
            </a:r>
            <a:r>
              <a:rPr lang="nl-NL" dirty="0" smtClean="0"/>
              <a:t>veranderend.</a:t>
            </a:r>
            <a:endParaRPr lang="nl-NL" dirty="0"/>
          </a:p>
          <a:p>
            <a:pPr marL="457200" indent="-457200">
              <a:buAutoNum type="arabicPeriod"/>
            </a:pPr>
            <a:endParaRPr lang="nl-NL" dirty="0"/>
          </a:p>
          <a:p>
            <a:endParaRPr lang="nl-NL" dirty="0"/>
          </a:p>
        </p:txBody>
      </p:sp>
    </p:spTree>
    <p:extLst>
      <p:ext uri="{BB962C8B-B14F-4D97-AF65-F5344CB8AC3E}">
        <p14:creationId xmlns:p14="http://schemas.microsoft.com/office/powerpoint/2010/main" val="990467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webkwesties</a:t>
            </a:r>
            <a:endParaRPr lang="nl-NL" dirty="0"/>
          </a:p>
        </p:txBody>
      </p:sp>
      <p:sp>
        <p:nvSpPr>
          <p:cNvPr id="3" name="Tijdelijke aanduiding voor inhoud 2"/>
          <p:cNvSpPr>
            <a:spLocks noGrp="1"/>
          </p:cNvSpPr>
          <p:nvPr>
            <p:ph idx="1"/>
          </p:nvPr>
        </p:nvSpPr>
        <p:spPr/>
        <p:txBody>
          <a:bodyPr/>
          <a:lstStyle/>
          <a:p>
            <a:pPr marL="0" indent="0">
              <a:buNone/>
            </a:pPr>
            <a:r>
              <a:rPr lang="nl-NL" dirty="0" smtClean="0">
                <a:hlinkClick r:id="rId2"/>
              </a:rPr>
              <a:t>IJsberen</a:t>
            </a:r>
            <a:r>
              <a:rPr lang="nl-NL" dirty="0" smtClean="0"/>
              <a:t>, groep 4</a:t>
            </a:r>
            <a:endParaRPr lang="nl-NL" dirty="0"/>
          </a:p>
        </p:txBody>
      </p:sp>
      <p:pic>
        <p:nvPicPr>
          <p:cNvPr id="4" name="Afbeelding 3"/>
          <p:cNvPicPr>
            <a:picLocks noChangeAspect="1"/>
          </p:cNvPicPr>
          <p:nvPr/>
        </p:nvPicPr>
        <p:blipFill>
          <a:blip r:embed="rId3"/>
          <a:stretch>
            <a:fillRect/>
          </a:stretch>
        </p:blipFill>
        <p:spPr>
          <a:xfrm>
            <a:off x="1103312" y="2644140"/>
            <a:ext cx="3943350" cy="2667000"/>
          </a:xfrm>
          <a:prstGeom prst="rect">
            <a:avLst/>
          </a:prstGeom>
        </p:spPr>
      </p:pic>
    </p:spTree>
    <p:extLst>
      <p:ext uri="{BB962C8B-B14F-4D97-AF65-F5344CB8AC3E}">
        <p14:creationId xmlns:p14="http://schemas.microsoft.com/office/powerpoint/2010/main" val="35350194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Word" ma:contentTypeID="0x0101009964E82F5993C246905387C804F13C4900EBE333F75100D945B7ED22C98368205F" ma:contentTypeVersion="25" ma:contentTypeDescription="" ma:contentTypeScope="" ma:versionID="064c77384e1423121fdec8204dde982d">
  <xsd:schema xmlns:xsd="http://www.w3.org/2001/XMLSchema" xmlns:xs="http://www.w3.org/2001/XMLSchema" xmlns:p="http://schemas.microsoft.com/office/2006/metadata/properties" xmlns:ns2="8c5d83e4-a2ef-489c-997c-f83f3deac42d" xmlns:ns3="http://schemas.microsoft.com/sharepoint/v4" targetNamespace="http://schemas.microsoft.com/office/2006/metadata/properties" ma:root="true" ma:fieldsID="621cf26201180e9b17709a2dc3d86fd0" ns2:_="" ns3:_="">
    <xsd:import namespace="8c5d83e4-a2ef-489c-997c-f83f3deac42d"/>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5d83e4-a2ef-489c-997c-f83f3deac42d"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2AD2E816-15D5-4095-8208-3C58D6949AC2}"/>
</file>

<file path=customXml/itemProps2.xml><?xml version="1.0" encoding="utf-8"?>
<ds:datastoreItem xmlns:ds="http://schemas.openxmlformats.org/officeDocument/2006/customXml" ds:itemID="{48EBDB69-F33F-496E-A1AD-F9AFAA842FAD}"/>
</file>

<file path=customXml/itemProps3.xml><?xml version="1.0" encoding="utf-8"?>
<ds:datastoreItem xmlns:ds="http://schemas.openxmlformats.org/officeDocument/2006/customXml" ds:itemID="{C5A555F9-F333-4B64-991A-0C04B4A62414}"/>
</file>

<file path=customXml/itemProps4.xml><?xml version="1.0" encoding="utf-8"?>
<ds:datastoreItem xmlns:ds="http://schemas.openxmlformats.org/officeDocument/2006/customXml" ds:itemID="{2E2EEE93-7086-4F0E-BB40-E7639AA1E4BC}"/>
</file>

<file path=docProps/app.xml><?xml version="1.0" encoding="utf-8"?>
<Properties xmlns="http://schemas.openxmlformats.org/officeDocument/2006/extended-properties" xmlns:vt="http://schemas.openxmlformats.org/officeDocument/2006/docPropsVTypes">
  <Template>Ion</Template>
  <TotalTime>185</TotalTime>
  <Words>772</Words>
  <Application>Microsoft Office PowerPoint</Application>
  <PresentationFormat>Breedbeeld</PresentationFormat>
  <Paragraphs>102</Paragraphs>
  <Slides>15</Slides>
  <Notes>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15</vt:i4>
      </vt:variant>
    </vt:vector>
  </HeadingPairs>
  <TitlesOfParts>
    <vt:vector size="21" baseType="lpstr">
      <vt:lpstr>Arial</vt:lpstr>
      <vt:lpstr>Calibri</vt:lpstr>
      <vt:lpstr>Century Gothic</vt:lpstr>
      <vt:lpstr>Tahoma</vt:lpstr>
      <vt:lpstr>Wingdings 3</vt:lpstr>
      <vt:lpstr>Ion</vt:lpstr>
      <vt:lpstr>Taallab 3.0 Online geletterdheid</vt:lpstr>
      <vt:lpstr>PowerPoint-presentatie</vt:lpstr>
      <vt:lpstr>Programma 20 maart</vt:lpstr>
      <vt:lpstr>Doel en opzet Taallab</vt:lpstr>
      <vt:lpstr>Kritisch verwerken van digitale informatie </vt:lpstr>
      <vt:lpstr>Papier hier</vt:lpstr>
      <vt:lpstr>Verschil online – offline teksten</vt:lpstr>
      <vt:lpstr>Verschil online-offline teksten (Zie Clemens, in: LTM 24/4)</vt:lpstr>
      <vt:lpstr>webkwesties</vt:lpstr>
      <vt:lpstr>leesstrategieën</vt:lpstr>
      <vt:lpstr>Factoren die van invloed zijn op leessucces</vt:lpstr>
      <vt:lpstr>informatievaardigheden</vt:lpstr>
      <vt:lpstr>Terugblik </vt:lpstr>
      <vt:lpstr>Vooruitblik naar 27 maart</vt:lpstr>
      <vt:lpstr>Opdracht met het oog op 27 maart</vt:lpstr>
    </vt:vector>
  </TitlesOfParts>
  <Company>Fontys Hogescholen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Taallab 3.0 Digitale geletterdheid</dc:title>
  <dc:creator>Croon,Katinka C.H.M. de</dc:creator>
  <cp:lastModifiedBy>Renske Jongejan</cp:lastModifiedBy>
  <cp:revision>19</cp:revision>
  <dcterms:created xsi:type="dcterms:W3CDTF">2019-03-13T14:21:32Z</dcterms:created>
  <dcterms:modified xsi:type="dcterms:W3CDTF">2019-03-20T10:56:32Z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0x0101009964E82F5993C246905387C804F13C4900EBE333F75100D945B7ED22C98368205F</vt:lpwstr>
  </property>
</Properties>
</file>