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62" r:id="rId4"/>
    <p:sldId id="259" r:id="rId5"/>
    <p:sldId id="260" r:id="rId6"/>
    <p:sldId id="261" r:id="rId7"/>
    <p:sldId id="263" r:id="rId8"/>
    <p:sldId id="270" r:id="rId9"/>
    <p:sldId id="271" r:id="rId10"/>
    <p:sldId id="272" r:id="rId11"/>
    <p:sldId id="273" r:id="rId12"/>
    <p:sldId id="274" r:id="rId13"/>
    <p:sldId id="275" r:id="rId14"/>
    <p:sldId id="276" r:id="rId15"/>
    <p:sldId id="277" r:id="rId16"/>
    <p:sldId id="278" r:id="rId17"/>
    <p:sldId id="279" r:id="rId18"/>
    <p:sldId id="265" r:id="rId19"/>
    <p:sldId id="264" r:id="rId20"/>
    <p:sldId id="266" r:id="rId21"/>
    <p:sldId id="268" r:id="rId22"/>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664" autoAdjust="0"/>
  </p:normalViewPr>
  <p:slideViewPr>
    <p:cSldViewPr snapToGrid="0">
      <p:cViewPr varScale="1">
        <p:scale>
          <a:sx n="60" d="100"/>
          <a:sy n="60" d="100"/>
        </p:scale>
        <p:origin x="5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D2CA26A-9570-4B1A-B2EA-F1D869EA2F28}" type="datetimeFigureOut">
              <a:rPr lang="nl-NL" smtClean="0"/>
              <a:t>27-3-2019</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9EBF8ED-6D9A-4583-B276-CDD0906CF338}" type="slidenum">
              <a:rPr lang="nl-NL" smtClean="0"/>
              <a:t>‹nr.›</a:t>
            </a:fld>
            <a:endParaRPr lang="nl-NL"/>
          </a:p>
        </p:txBody>
      </p:sp>
    </p:spTree>
    <p:extLst>
      <p:ext uri="{BB962C8B-B14F-4D97-AF65-F5344CB8AC3E}">
        <p14:creationId xmlns:p14="http://schemas.microsoft.com/office/powerpoint/2010/main" val="115261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1</a:t>
            </a:fld>
            <a:endParaRPr lang="nl-NL"/>
          </a:p>
        </p:txBody>
      </p:sp>
    </p:spTree>
    <p:extLst>
      <p:ext uri="{BB962C8B-B14F-4D97-AF65-F5344CB8AC3E}">
        <p14:creationId xmlns:p14="http://schemas.microsoft.com/office/powerpoint/2010/main" val="233627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20</a:t>
            </a:fld>
            <a:endParaRPr lang="nl-NL"/>
          </a:p>
        </p:txBody>
      </p:sp>
    </p:spTree>
    <p:extLst>
      <p:ext uri="{BB962C8B-B14F-4D97-AF65-F5344CB8AC3E}">
        <p14:creationId xmlns:p14="http://schemas.microsoft.com/office/powerpoint/2010/main" val="277822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21</a:t>
            </a:fld>
            <a:endParaRPr lang="nl-NL"/>
          </a:p>
        </p:txBody>
      </p:sp>
    </p:spTree>
    <p:extLst>
      <p:ext uri="{BB962C8B-B14F-4D97-AF65-F5344CB8AC3E}">
        <p14:creationId xmlns:p14="http://schemas.microsoft.com/office/powerpoint/2010/main" val="311590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2</a:t>
            </a:fld>
            <a:endParaRPr lang="nl-NL"/>
          </a:p>
        </p:txBody>
      </p:sp>
    </p:spTree>
    <p:extLst>
      <p:ext uri="{BB962C8B-B14F-4D97-AF65-F5344CB8AC3E}">
        <p14:creationId xmlns:p14="http://schemas.microsoft.com/office/powerpoint/2010/main" val="227092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3</a:t>
            </a:fld>
            <a:endParaRPr lang="nl-NL"/>
          </a:p>
        </p:txBody>
      </p:sp>
    </p:spTree>
    <p:extLst>
      <p:ext uri="{BB962C8B-B14F-4D97-AF65-F5344CB8AC3E}">
        <p14:creationId xmlns:p14="http://schemas.microsoft.com/office/powerpoint/2010/main" val="396940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Breng de huidige situatie in beeld:</a:t>
            </a:r>
          </a:p>
          <a:p>
            <a:pPr marL="0" indent="0">
              <a:buNone/>
            </a:pPr>
            <a:r>
              <a:rPr lang="nl-NL" dirty="0" smtClean="0"/>
              <a:t>Feiten </a:t>
            </a:r>
            <a:r>
              <a:rPr lang="nl-NL" dirty="0" err="1" smtClean="0"/>
              <a:t>vs</a:t>
            </a:r>
            <a:r>
              <a:rPr lang="nl-NL" dirty="0" smtClean="0"/>
              <a:t> meningen</a:t>
            </a:r>
          </a:p>
          <a:p>
            <a:pPr marL="0" indent="0">
              <a:buNone/>
            </a:pPr>
            <a:r>
              <a:rPr lang="nl-NL" dirty="0" smtClean="0"/>
              <a:t>Hoofd- </a:t>
            </a:r>
            <a:r>
              <a:rPr lang="nl-NL" dirty="0" err="1" smtClean="0"/>
              <a:t>vs</a:t>
            </a:r>
            <a:r>
              <a:rPr lang="nl-NL" dirty="0" smtClean="0"/>
              <a:t> bijzaken</a:t>
            </a:r>
          </a:p>
          <a:p>
            <a:endParaRPr lang="nl-NL" dirty="0"/>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4</a:t>
            </a:fld>
            <a:endParaRPr lang="nl-NL"/>
          </a:p>
        </p:txBody>
      </p:sp>
    </p:spTree>
    <p:extLst>
      <p:ext uri="{BB962C8B-B14F-4D97-AF65-F5344CB8AC3E}">
        <p14:creationId xmlns:p14="http://schemas.microsoft.com/office/powerpoint/2010/main" val="184053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 groepen op een groot vel papier, met verschillende kleuren stiften</a:t>
            </a:r>
          </a:p>
          <a:p>
            <a:r>
              <a:rPr lang="nl-NL" dirty="0" smtClean="0"/>
              <a:t>Een </a:t>
            </a:r>
            <a:r>
              <a:rPr lang="nl-NL" dirty="0" err="1" smtClean="0"/>
              <a:t>mindmap</a:t>
            </a:r>
            <a:r>
              <a:rPr lang="nl-NL" dirty="0" smtClean="0"/>
              <a:t> construeren</a:t>
            </a:r>
            <a:endParaRPr lang="nl-NL" dirty="0"/>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5</a:t>
            </a:fld>
            <a:endParaRPr lang="nl-NL"/>
          </a:p>
        </p:txBody>
      </p:sp>
    </p:spTree>
    <p:extLst>
      <p:ext uri="{BB962C8B-B14F-4D97-AF65-F5344CB8AC3E}">
        <p14:creationId xmlns:p14="http://schemas.microsoft.com/office/powerpoint/2010/main" val="335403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groepen van 4 uitwisselen welke strategieën je zelf het meest inzet</a:t>
            </a:r>
            <a:r>
              <a:rPr lang="nl-NL" baseline="0" dirty="0" smtClean="0"/>
              <a:t> bij het verwerken van digitale informatie: maak een top 5 van meest gebruikte vaardigheden?</a:t>
            </a:r>
          </a:p>
          <a:p>
            <a:endParaRPr lang="nl-NL" baseline="0" dirty="0" smtClean="0"/>
          </a:p>
          <a:p>
            <a:r>
              <a:rPr lang="nl-NL" baseline="0" dirty="0" smtClean="0"/>
              <a:t>Waarom lees je de tekst?</a:t>
            </a:r>
          </a:p>
          <a:p>
            <a:r>
              <a:rPr lang="nl-NL" baseline="0" dirty="0" smtClean="0"/>
              <a:t>Wie heeft de tekst geschreven?</a:t>
            </a:r>
          </a:p>
          <a:p>
            <a:r>
              <a:rPr lang="nl-NL" baseline="0" dirty="0" smtClean="0"/>
              <a:t>Wat is het doel van de auteur?</a:t>
            </a:r>
          </a:p>
          <a:p>
            <a:r>
              <a:rPr lang="nl-NL" baseline="0" dirty="0" smtClean="0"/>
              <a:t>Hoe lees je de tekst (strategieën)?</a:t>
            </a:r>
          </a:p>
          <a:p>
            <a:r>
              <a:rPr lang="nl-NL" baseline="0" dirty="0" smtClean="0"/>
              <a:t>Wat is het aandeel van jouw voorkennis (kennis van de wereld) in het begrijpen van de informatie?</a:t>
            </a:r>
          </a:p>
          <a:p>
            <a:r>
              <a:rPr lang="nl-NL" baseline="0" dirty="0" smtClean="0"/>
              <a:t>Hoe kom je tot de hoofdzaken van de tekst?</a:t>
            </a:r>
          </a:p>
          <a:p>
            <a:r>
              <a:rPr lang="nl-NL" baseline="0" dirty="0" smtClean="0"/>
              <a:t>Hoe bepaal jij wat feiten en wat meningen zijn?</a:t>
            </a:r>
          </a:p>
          <a:p>
            <a:endParaRPr lang="nl-NL" dirty="0"/>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6</a:t>
            </a:fld>
            <a:endParaRPr lang="nl-NL"/>
          </a:p>
        </p:txBody>
      </p:sp>
    </p:spTree>
    <p:extLst>
      <p:ext uri="{BB962C8B-B14F-4D97-AF65-F5344CB8AC3E}">
        <p14:creationId xmlns:p14="http://schemas.microsoft.com/office/powerpoint/2010/main" val="15171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7</a:t>
            </a:fld>
            <a:endParaRPr lang="nl-NL"/>
          </a:p>
        </p:txBody>
      </p:sp>
    </p:spTree>
    <p:extLst>
      <p:ext uri="{BB962C8B-B14F-4D97-AF65-F5344CB8AC3E}">
        <p14:creationId xmlns:p14="http://schemas.microsoft.com/office/powerpoint/2010/main" val="11444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18</a:t>
            </a:fld>
            <a:endParaRPr lang="nl-NL"/>
          </a:p>
        </p:txBody>
      </p:sp>
    </p:spTree>
    <p:extLst>
      <p:ext uri="{BB962C8B-B14F-4D97-AF65-F5344CB8AC3E}">
        <p14:creationId xmlns:p14="http://schemas.microsoft.com/office/powerpoint/2010/main" val="263175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EBF8ED-6D9A-4583-B276-CDD0906CF338}" type="slidenum">
              <a:rPr lang="nl-NL" smtClean="0"/>
              <a:t>19</a:t>
            </a:fld>
            <a:endParaRPr lang="nl-NL"/>
          </a:p>
        </p:txBody>
      </p:sp>
    </p:spTree>
    <p:extLst>
      <p:ext uri="{BB962C8B-B14F-4D97-AF65-F5344CB8AC3E}">
        <p14:creationId xmlns:p14="http://schemas.microsoft.com/office/powerpoint/2010/main" val="11466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126500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430D83E-06DB-4C62-8E67-8F76D151BF46}" type="datetimeFigureOut">
              <a:rPr lang="nl-NL" smtClean="0"/>
              <a:t>27-3-2019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335220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2081681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990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150666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2889436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3608220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198737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66929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206942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424501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430D83E-06DB-4C62-8E67-8F76D151BF46}" type="datetimeFigureOut">
              <a:rPr lang="nl-NL" smtClean="0"/>
              <a:t>27-3-2019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220478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430D83E-06DB-4C62-8E67-8F76D151BF46}" type="datetimeFigureOut">
              <a:rPr lang="nl-NL" smtClean="0"/>
              <a:t>27-3-2019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318768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172456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369070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7" name="Date Placeholder 4"/>
          <p:cNvSpPr>
            <a:spLocks noGrp="1"/>
          </p:cNvSpPr>
          <p:nvPr>
            <p:ph type="dt" sz="half" idx="10"/>
          </p:nvPr>
        </p:nvSpPr>
        <p:spPr/>
        <p:txBody>
          <a:bodyPr/>
          <a:lstStyle/>
          <a:p>
            <a:fld id="{F430D83E-06DB-4C62-8E67-8F76D151BF46}" type="datetimeFigureOut">
              <a:rPr lang="nl-NL" smtClean="0"/>
              <a:t>27-3-2019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221798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430D83E-06DB-4C62-8E67-8F76D151BF46}" type="datetimeFigureOut">
              <a:rPr lang="nl-NL" smtClean="0"/>
              <a:t>27-3-2019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C9C498-A6EC-4252-86E3-C2BB2FC3AF53}" type="slidenum">
              <a:rPr lang="nl-NL" smtClean="0"/>
              <a:t>‹nr.›</a:t>
            </a:fld>
            <a:endParaRPr lang="nl-NL"/>
          </a:p>
        </p:txBody>
      </p:sp>
    </p:spTree>
    <p:extLst>
      <p:ext uri="{BB962C8B-B14F-4D97-AF65-F5344CB8AC3E}">
        <p14:creationId xmlns:p14="http://schemas.microsoft.com/office/powerpoint/2010/main" val="236039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30D83E-06DB-4C62-8E67-8F76D151BF46}" type="datetimeFigureOut">
              <a:rPr lang="nl-NL" smtClean="0"/>
              <a:t>27-3-2019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C9C498-A6EC-4252-86E3-C2BB2FC3AF53}" type="slidenum">
              <a:rPr lang="nl-NL" smtClean="0"/>
              <a:t>‹nr.›</a:t>
            </a:fld>
            <a:endParaRPr lang="nl-NL"/>
          </a:p>
        </p:txBody>
      </p:sp>
    </p:spTree>
    <p:extLst>
      <p:ext uri="{BB962C8B-B14F-4D97-AF65-F5344CB8AC3E}">
        <p14:creationId xmlns:p14="http://schemas.microsoft.com/office/powerpoint/2010/main" val="6052336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kenniscloud.n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enniscloud.nl/page/504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6000" dirty="0" err="1" smtClean="0"/>
              <a:t>Taallab</a:t>
            </a:r>
            <a:r>
              <a:rPr lang="nl-NL" sz="6000" dirty="0" smtClean="0"/>
              <a:t> 3.0</a:t>
            </a:r>
            <a:br>
              <a:rPr lang="nl-NL" sz="6000" dirty="0" smtClean="0"/>
            </a:br>
            <a:r>
              <a:rPr lang="nl-NL" sz="5400" dirty="0" smtClean="0"/>
              <a:t>Online geletterdheid</a:t>
            </a:r>
            <a:endParaRPr lang="nl-NL" sz="5400" dirty="0"/>
          </a:p>
        </p:txBody>
      </p:sp>
      <p:sp>
        <p:nvSpPr>
          <p:cNvPr id="3" name="Ondertitel 2"/>
          <p:cNvSpPr>
            <a:spLocks noGrp="1"/>
          </p:cNvSpPr>
          <p:nvPr>
            <p:ph type="subTitle" idx="1"/>
          </p:nvPr>
        </p:nvSpPr>
        <p:spPr/>
        <p:txBody>
          <a:bodyPr>
            <a:normAutofit fontScale="85000" lnSpcReduction="20000"/>
          </a:bodyPr>
          <a:lstStyle/>
          <a:p>
            <a:r>
              <a:rPr lang="nl-NL" dirty="0" smtClean="0"/>
              <a:t>Hoe gaan we als leerkrachten PO om met het ontwikkelen van informatievaardigheden?</a:t>
            </a:r>
          </a:p>
          <a:p>
            <a:r>
              <a:rPr lang="nl-NL" dirty="0" smtClean="0"/>
              <a:t>Bijeenkomst 2</a:t>
            </a: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307" y="586381"/>
            <a:ext cx="3638049" cy="3984169"/>
          </a:xfrm>
          <a:prstGeom prst="rect">
            <a:avLst/>
          </a:prstGeom>
        </p:spPr>
      </p:pic>
    </p:spTree>
    <p:extLst>
      <p:ext uri="{BB962C8B-B14F-4D97-AF65-F5344CB8AC3E}">
        <p14:creationId xmlns:p14="http://schemas.microsoft.com/office/powerpoint/2010/main" val="421860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stap 2: Zoekstrategie bepalen</a:t>
            </a:r>
            <a:endParaRPr lang="nl-NL" dirty="0"/>
          </a:p>
        </p:txBody>
      </p:sp>
      <p:sp>
        <p:nvSpPr>
          <p:cNvPr id="4" name="Tijdelijke aanduiding voor inhoud 2"/>
          <p:cNvSpPr>
            <a:spLocks noGrp="1"/>
          </p:cNvSpPr>
          <p:nvPr>
            <p:ph idx="1"/>
          </p:nvPr>
        </p:nvSpPr>
        <p:spPr>
          <a:xfrm>
            <a:off x="1319348" y="2018013"/>
            <a:ext cx="9601200" cy="4384964"/>
          </a:xfrm>
        </p:spPr>
        <p:txBody>
          <a:bodyPr>
            <a:normAutofit fontScale="92500" lnSpcReduction="20000"/>
          </a:bodyPr>
          <a:lstStyle/>
          <a:p>
            <a:pPr marL="0" indent="0">
              <a:buNone/>
            </a:pPr>
            <a:r>
              <a:rPr lang="nl-NL" dirty="0" smtClean="0">
                <a:solidFill>
                  <a:schemeClr val="accent6">
                    <a:lumMod val="75000"/>
                  </a:schemeClr>
                </a:solidFill>
              </a:rPr>
              <a:t>Zorg dat je weet welke vraag je wil beantwoorden. </a:t>
            </a:r>
          </a:p>
          <a:p>
            <a:pPr marL="0" indent="0">
              <a:buNone/>
            </a:pPr>
            <a:r>
              <a:rPr lang="nl-NL" dirty="0" smtClean="0">
                <a:solidFill>
                  <a:schemeClr val="accent6">
                    <a:lumMod val="75000"/>
                  </a:schemeClr>
                </a:solidFill>
              </a:rPr>
              <a:t>Bedenk welke informatie je nodig gaat hebben om dat te doen. </a:t>
            </a:r>
          </a:p>
          <a:p>
            <a:pPr marL="0" indent="0">
              <a:buNone/>
            </a:pPr>
            <a:r>
              <a:rPr lang="nl-NL" dirty="0">
                <a:solidFill>
                  <a:schemeClr val="accent1">
                    <a:lumMod val="40000"/>
                    <a:lumOff val="60000"/>
                  </a:schemeClr>
                </a:solidFill>
              </a:rPr>
              <a:t>Wat zijn je mogelijke bronnen? Probeer zo volledig mogelijk te zijn. </a:t>
            </a:r>
          </a:p>
          <a:p>
            <a:pPr marL="0" indent="0">
              <a:buNone/>
            </a:pPr>
            <a:r>
              <a:rPr lang="nl-NL" dirty="0">
                <a:solidFill>
                  <a:schemeClr val="accent1">
                    <a:lumMod val="40000"/>
                    <a:lumOff val="60000"/>
                  </a:schemeClr>
                </a:solidFill>
              </a:rPr>
              <a:t>Kies de beste bronnen uit en begin daar.</a:t>
            </a:r>
          </a:p>
          <a:p>
            <a:pPr marL="0" indent="0">
              <a:buNone/>
            </a:pPr>
            <a:r>
              <a:rPr lang="nl-NL" dirty="0" smtClean="0">
                <a:solidFill>
                  <a:schemeClr val="accent6">
                    <a:lumMod val="75000"/>
                  </a:schemeClr>
                </a:solidFill>
              </a:rPr>
              <a:t>Zoek je bronnen op.</a:t>
            </a:r>
          </a:p>
          <a:p>
            <a:pPr marL="0" indent="0">
              <a:buNone/>
            </a:pPr>
            <a:r>
              <a:rPr lang="nl-NL" dirty="0" smtClean="0">
                <a:solidFill>
                  <a:schemeClr val="accent6">
                    <a:lumMod val="75000"/>
                  </a:schemeClr>
                </a:solidFill>
              </a:rPr>
              <a:t>Zoek in je bronnen naar de informatie die je nodig hebt. </a:t>
            </a:r>
          </a:p>
          <a:p>
            <a:pPr marL="0" indent="0">
              <a:buNone/>
            </a:pPr>
            <a:r>
              <a:rPr lang="nl-NL" dirty="0" smtClean="0">
                <a:solidFill>
                  <a:schemeClr val="accent6">
                    <a:lumMod val="75000"/>
                  </a:schemeClr>
                </a:solidFill>
              </a:rPr>
              <a:t>Haal de informatie die je nodig hebt uit je bron. </a:t>
            </a:r>
          </a:p>
          <a:p>
            <a:pPr marL="0" indent="0">
              <a:buNone/>
            </a:pPr>
            <a:r>
              <a:rPr lang="nl-NL" dirty="0" smtClean="0">
                <a:solidFill>
                  <a:schemeClr val="accent6">
                    <a:lumMod val="75000"/>
                  </a:schemeClr>
                </a:solidFill>
              </a:rPr>
              <a:t>Organiseer alle informatie die je gevonden hebt. </a:t>
            </a:r>
          </a:p>
          <a:p>
            <a:pPr marL="0" indent="0">
              <a:buNone/>
            </a:pPr>
            <a:r>
              <a:rPr lang="nl-NL" dirty="0" smtClean="0">
                <a:solidFill>
                  <a:schemeClr val="accent6">
                    <a:lumMod val="75000"/>
                  </a:schemeClr>
                </a:solidFill>
              </a:rPr>
              <a:t>Geef antwoord op de vraag. </a:t>
            </a:r>
          </a:p>
          <a:p>
            <a:pPr marL="0" indent="0">
              <a:buNone/>
            </a:pPr>
            <a:r>
              <a:rPr lang="nl-NL" dirty="0" smtClean="0">
                <a:solidFill>
                  <a:schemeClr val="accent6">
                    <a:lumMod val="75000"/>
                  </a:schemeClr>
                </a:solidFill>
              </a:rPr>
              <a:t>Presenteer je verhaal. </a:t>
            </a:r>
          </a:p>
          <a:p>
            <a:pPr marL="0" indent="0">
              <a:buNone/>
            </a:pPr>
            <a:r>
              <a:rPr lang="nl-NL" dirty="0" smtClean="0">
                <a:solidFill>
                  <a:schemeClr val="accent6">
                    <a:lumMod val="75000"/>
                  </a:schemeClr>
                </a:solidFill>
              </a:rPr>
              <a:t>Evalueer je proces.</a:t>
            </a:r>
          </a:p>
          <a:p>
            <a:pPr marL="0" indent="0">
              <a:buNone/>
            </a:pPr>
            <a:r>
              <a:rPr lang="nl-NL" dirty="0" smtClean="0">
                <a:solidFill>
                  <a:schemeClr val="accent6">
                    <a:lumMod val="75000"/>
                  </a:schemeClr>
                </a:solidFill>
              </a:rPr>
              <a:t>Evalueer je resultaat. </a:t>
            </a:r>
          </a:p>
          <a:p>
            <a:endParaRPr lang="nl-NL" dirty="0"/>
          </a:p>
        </p:txBody>
      </p:sp>
    </p:spTree>
    <p:extLst>
      <p:ext uri="{BB962C8B-B14F-4D97-AF65-F5344CB8AC3E}">
        <p14:creationId xmlns:p14="http://schemas.microsoft.com/office/powerpoint/2010/main" val="337777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stap 3: Lokaliseren van informatie</a:t>
            </a:r>
            <a:endParaRPr lang="nl-NL" dirty="0"/>
          </a:p>
        </p:txBody>
      </p:sp>
      <p:sp>
        <p:nvSpPr>
          <p:cNvPr id="5" name="Tijdelijke aanduiding voor inhoud 2"/>
          <p:cNvSpPr txBox="1">
            <a:spLocks/>
          </p:cNvSpPr>
          <p:nvPr/>
        </p:nvSpPr>
        <p:spPr>
          <a:xfrm>
            <a:off x="1319348" y="2018013"/>
            <a:ext cx="9601200" cy="438496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nl-NL" dirty="0" smtClean="0">
                <a:solidFill>
                  <a:schemeClr val="accent6">
                    <a:lumMod val="75000"/>
                  </a:schemeClr>
                </a:solidFill>
              </a:rPr>
              <a:t>Zorg dat je weet welke vraag je wil beantwoorden. </a:t>
            </a:r>
          </a:p>
          <a:p>
            <a:pPr marL="0" indent="0">
              <a:buNone/>
            </a:pPr>
            <a:r>
              <a:rPr lang="nl-NL" dirty="0" smtClean="0">
                <a:solidFill>
                  <a:schemeClr val="accent6">
                    <a:lumMod val="75000"/>
                  </a:schemeClr>
                </a:solidFill>
              </a:rPr>
              <a:t>Bedenk welke informatie je nodig gaat hebben om dat te doen. </a:t>
            </a:r>
          </a:p>
          <a:p>
            <a:pPr marL="0" indent="0">
              <a:buNone/>
            </a:pPr>
            <a:r>
              <a:rPr lang="nl-NL" dirty="0" smtClean="0">
                <a:solidFill>
                  <a:schemeClr val="accent6">
                    <a:lumMod val="75000"/>
                  </a:schemeClr>
                </a:solidFill>
              </a:rPr>
              <a:t>Wat zijn je mogelijke bronnen? Probeer zo volledig mogelijk te zijn. </a:t>
            </a:r>
          </a:p>
          <a:p>
            <a:pPr marL="0" indent="0">
              <a:buNone/>
            </a:pPr>
            <a:r>
              <a:rPr lang="nl-NL" dirty="0" smtClean="0">
                <a:solidFill>
                  <a:schemeClr val="accent6">
                    <a:lumMod val="75000"/>
                  </a:schemeClr>
                </a:solidFill>
              </a:rPr>
              <a:t>Kies de beste bronnen uit en begin daar.</a:t>
            </a:r>
          </a:p>
          <a:p>
            <a:pPr marL="0" indent="0">
              <a:buNone/>
            </a:pPr>
            <a:r>
              <a:rPr lang="nl-NL" dirty="0" smtClean="0">
                <a:solidFill>
                  <a:schemeClr val="accent1">
                    <a:lumMod val="40000"/>
                    <a:lumOff val="60000"/>
                  </a:schemeClr>
                </a:solidFill>
              </a:rPr>
              <a:t>Zoek je bronnen op.</a:t>
            </a:r>
          </a:p>
          <a:p>
            <a:pPr marL="0" indent="0">
              <a:buNone/>
            </a:pPr>
            <a:r>
              <a:rPr lang="nl-NL" dirty="0" smtClean="0">
                <a:solidFill>
                  <a:schemeClr val="accent1">
                    <a:lumMod val="40000"/>
                    <a:lumOff val="60000"/>
                  </a:schemeClr>
                </a:solidFill>
              </a:rPr>
              <a:t>Zoek in je bronnen naar de informatie die je nodig hebt. </a:t>
            </a:r>
          </a:p>
          <a:p>
            <a:pPr marL="0" indent="0">
              <a:buNone/>
            </a:pPr>
            <a:r>
              <a:rPr lang="nl-NL" dirty="0" smtClean="0">
                <a:solidFill>
                  <a:schemeClr val="accent6">
                    <a:lumMod val="75000"/>
                  </a:schemeClr>
                </a:solidFill>
              </a:rPr>
              <a:t>Haal de informatie die je nodig hebt uit je bron. </a:t>
            </a:r>
          </a:p>
          <a:p>
            <a:pPr marL="0" indent="0">
              <a:buNone/>
            </a:pPr>
            <a:r>
              <a:rPr lang="nl-NL" dirty="0" smtClean="0">
                <a:solidFill>
                  <a:schemeClr val="accent6">
                    <a:lumMod val="75000"/>
                  </a:schemeClr>
                </a:solidFill>
              </a:rPr>
              <a:t>Organiseer alle informatie die je gevonden hebt. </a:t>
            </a:r>
          </a:p>
          <a:p>
            <a:pPr marL="0" indent="0">
              <a:buNone/>
            </a:pPr>
            <a:r>
              <a:rPr lang="nl-NL" dirty="0" smtClean="0">
                <a:solidFill>
                  <a:schemeClr val="accent6">
                    <a:lumMod val="75000"/>
                  </a:schemeClr>
                </a:solidFill>
              </a:rPr>
              <a:t>Geef antwoord op de vraag. </a:t>
            </a:r>
          </a:p>
          <a:p>
            <a:pPr marL="0" indent="0">
              <a:buNone/>
            </a:pPr>
            <a:r>
              <a:rPr lang="nl-NL" dirty="0" smtClean="0">
                <a:solidFill>
                  <a:schemeClr val="accent6">
                    <a:lumMod val="75000"/>
                  </a:schemeClr>
                </a:solidFill>
              </a:rPr>
              <a:t>Presenteer je verhaal. </a:t>
            </a:r>
          </a:p>
          <a:p>
            <a:pPr marL="0" indent="0">
              <a:buNone/>
            </a:pPr>
            <a:r>
              <a:rPr lang="nl-NL" dirty="0" smtClean="0">
                <a:solidFill>
                  <a:schemeClr val="accent6">
                    <a:lumMod val="75000"/>
                  </a:schemeClr>
                </a:solidFill>
              </a:rPr>
              <a:t>Evalueer je proces.</a:t>
            </a:r>
          </a:p>
          <a:p>
            <a:pPr marL="0" indent="0">
              <a:buNone/>
            </a:pPr>
            <a:r>
              <a:rPr lang="nl-NL" dirty="0" smtClean="0">
                <a:solidFill>
                  <a:schemeClr val="accent6">
                    <a:lumMod val="75000"/>
                  </a:schemeClr>
                </a:solidFill>
              </a:rPr>
              <a:t>Evalueer je resultaat. </a:t>
            </a:r>
          </a:p>
          <a:p>
            <a:endParaRPr lang="nl-NL" dirty="0"/>
          </a:p>
        </p:txBody>
      </p:sp>
    </p:spTree>
    <p:extLst>
      <p:ext uri="{BB962C8B-B14F-4D97-AF65-F5344CB8AC3E}">
        <p14:creationId xmlns:p14="http://schemas.microsoft.com/office/powerpoint/2010/main" val="4085347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stap 4: Gebruiken van informatie</a:t>
            </a:r>
            <a:endParaRPr lang="nl-NL" dirty="0"/>
          </a:p>
        </p:txBody>
      </p:sp>
      <p:sp>
        <p:nvSpPr>
          <p:cNvPr id="5" name="Tijdelijke aanduiding voor inhoud 2"/>
          <p:cNvSpPr>
            <a:spLocks noGrp="1"/>
          </p:cNvSpPr>
          <p:nvPr>
            <p:ph idx="1"/>
          </p:nvPr>
        </p:nvSpPr>
        <p:spPr>
          <a:xfrm>
            <a:off x="1319348" y="2018013"/>
            <a:ext cx="9601200" cy="4384964"/>
          </a:xfrm>
        </p:spPr>
        <p:txBody>
          <a:bodyPr>
            <a:normAutofit fontScale="92500" lnSpcReduction="20000"/>
          </a:bodyPr>
          <a:lstStyle/>
          <a:p>
            <a:pPr marL="0" indent="0">
              <a:buNone/>
            </a:pPr>
            <a:r>
              <a:rPr lang="nl-NL" dirty="0" smtClean="0">
                <a:solidFill>
                  <a:schemeClr val="accent6">
                    <a:lumMod val="75000"/>
                  </a:schemeClr>
                </a:solidFill>
              </a:rPr>
              <a:t>Zorg dat je weet welke vraag je wil beantwoorden. </a:t>
            </a:r>
          </a:p>
          <a:p>
            <a:pPr marL="0" indent="0">
              <a:buNone/>
            </a:pPr>
            <a:r>
              <a:rPr lang="nl-NL" dirty="0" smtClean="0">
                <a:solidFill>
                  <a:schemeClr val="accent6">
                    <a:lumMod val="75000"/>
                  </a:schemeClr>
                </a:solidFill>
              </a:rPr>
              <a:t>Bedenk welke informatie je nodig gaat hebben om dat te doen. </a:t>
            </a:r>
          </a:p>
          <a:p>
            <a:pPr marL="0" indent="0">
              <a:buNone/>
            </a:pPr>
            <a:r>
              <a:rPr lang="nl-NL" dirty="0">
                <a:solidFill>
                  <a:schemeClr val="accent6">
                    <a:lumMod val="75000"/>
                  </a:schemeClr>
                </a:solidFill>
              </a:rPr>
              <a:t>Wat zijn je mogelijke bronnen? Probeer zo volledig mogelijk te zijn. </a:t>
            </a:r>
          </a:p>
          <a:p>
            <a:pPr marL="0" indent="0">
              <a:buNone/>
            </a:pPr>
            <a:r>
              <a:rPr lang="nl-NL" dirty="0">
                <a:solidFill>
                  <a:schemeClr val="accent6">
                    <a:lumMod val="75000"/>
                  </a:schemeClr>
                </a:solidFill>
              </a:rPr>
              <a:t>Kies de beste bronnen uit en begin daar.</a:t>
            </a:r>
          </a:p>
          <a:p>
            <a:pPr marL="0" indent="0">
              <a:buNone/>
            </a:pPr>
            <a:r>
              <a:rPr lang="nl-NL" dirty="0" smtClean="0">
                <a:solidFill>
                  <a:schemeClr val="accent6">
                    <a:lumMod val="75000"/>
                  </a:schemeClr>
                </a:solidFill>
              </a:rPr>
              <a:t>Zoek je bronnen op.</a:t>
            </a:r>
          </a:p>
          <a:p>
            <a:pPr marL="0" indent="0">
              <a:buNone/>
            </a:pPr>
            <a:r>
              <a:rPr lang="nl-NL" dirty="0" smtClean="0">
                <a:solidFill>
                  <a:schemeClr val="accent6">
                    <a:lumMod val="75000"/>
                  </a:schemeClr>
                </a:solidFill>
              </a:rPr>
              <a:t>Zoek in je bronnen naar de informatie die je nodig hebt. </a:t>
            </a:r>
          </a:p>
          <a:p>
            <a:pPr marL="0" indent="0">
              <a:buNone/>
            </a:pPr>
            <a:r>
              <a:rPr lang="nl-NL" dirty="0" smtClean="0">
                <a:solidFill>
                  <a:schemeClr val="accent1">
                    <a:lumMod val="40000"/>
                    <a:lumOff val="60000"/>
                  </a:schemeClr>
                </a:solidFill>
              </a:rPr>
              <a:t>Haal de informatie die je nodig hebt uit je bron. </a:t>
            </a:r>
          </a:p>
          <a:p>
            <a:pPr marL="0" indent="0">
              <a:buNone/>
            </a:pPr>
            <a:r>
              <a:rPr lang="nl-NL" dirty="0" smtClean="0">
                <a:solidFill>
                  <a:schemeClr val="accent1">
                    <a:lumMod val="40000"/>
                    <a:lumOff val="60000"/>
                  </a:schemeClr>
                </a:solidFill>
              </a:rPr>
              <a:t>Organiseer alle informatie die je gevonden hebt. </a:t>
            </a:r>
          </a:p>
          <a:p>
            <a:pPr marL="0" indent="0">
              <a:buNone/>
            </a:pPr>
            <a:r>
              <a:rPr lang="nl-NL" dirty="0" smtClean="0">
                <a:solidFill>
                  <a:schemeClr val="accent6">
                    <a:lumMod val="75000"/>
                  </a:schemeClr>
                </a:solidFill>
              </a:rPr>
              <a:t>Geef antwoord op de vraag. </a:t>
            </a:r>
          </a:p>
          <a:p>
            <a:pPr marL="0" indent="0">
              <a:buNone/>
            </a:pPr>
            <a:r>
              <a:rPr lang="nl-NL" dirty="0" smtClean="0">
                <a:solidFill>
                  <a:schemeClr val="accent6">
                    <a:lumMod val="75000"/>
                  </a:schemeClr>
                </a:solidFill>
              </a:rPr>
              <a:t>Presenteer je verhaal. </a:t>
            </a:r>
          </a:p>
          <a:p>
            <a:pPr marL="0" indent="0">
              <a:buNone/>
            </a:pPr>
            <a:r>
              <a:rPr lang="nl-NL" dirty="0" smtClean="0">
                <a:solidFill>
                  <a:schemeClr val="accent6">
                    <a:lumMod val="75000"/>
                  </a:schemeClr>
                </a:solidFill>
              </a:rPr>
              <a:t>Evalueer je proces.</a:t>
            </a:r>
          </a:p>
          <a:p>
            <a:pPr marL="0" indent="0">
              <a:buNone/>
            </a:pPr>
            <a:r>
              <a:rPr lang="nl-NL" dirty="0" smtClean="0">
                <a:solidFill>
                  <a:schemeClr val="accent6">
                    <a:lumMod val="75000"/>
                  </a:schemeClr>
                </a:solidFill>
              </a:rPr>
              <a:t>Evalueer je resultaat. </a:t>
            </a:r>
          </a:p>
          <a:p>
            <a:endParaRPr lang="nl-NL" dirty="0"/>
          </a:p>
        </p:txBody>
      </p:sp>
    </p:spTree>
    <p:extLst>
      <p:ext uri="{BB962C8B-B14F-4D97-AF65-F5344CB8AC3E}">
        <p14:creationId xmlns:p14="http://schemas.microsoft.com/office/powerpoint/2010/main" val="2128406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stap 5: Verwerken van informatie</a:t>
            </a:r>
            <a:endParaRPr lang="nl-NL" dirty="0"/>
          </a:p>
        </p:txBody>
      </p:sp>
      <p:sp>
        <p:nvSpPr>
          <p:cNvPr id="5" name="Tijdelijke aanduiding voor inhoud 2"/>
          <p:cNvSpPr>
            <a:spLocks noGrp="1"/>
          </p:cNvSpPr>
          <p:nvPr>
            <p:ph idx="1"/>
          </p:nvPr>
        </p:nvSpPr>
        <p:spPr>
          <a:xfrm>
            <a:off x="1319348" y="2018013"/>
            <a:ext cx="9601200" cy="4384964"/>
          </a:xfrm>
        </p:spPr>
        <p:txBody>
          <a:bodyPr>
            <a:normAutofit fontScale="92500" lnSpcReduction="20000"/>
          </a:bodyPr>
          <a:lstStyle/>
          <a:p>
            <a:pPr marL="0" indent="0">
              <a:buNone/>
            </a:pPr>
            <a:r>
              <a:rPr lang="nl-NL" dirty="0" smtClean="0">
                <a:solidFill>
                  <a:schemeClr val="accent6">
                    <a:lumMod val="75000"/>
                  </a:schemeClr>
                </a:solidFill>
              </a:rPr>
              <a:t>Zorg dat je weet welke vraag je wil beantwoorden. </a:t>
            </a:r>
          </a:p>
          <a:p>
            <a:pPr marL="0" indent="0">
              <a:buNone/>
            </a:pPr>
            <a:r>
              <a:rPr lang="nl-NL" dirty="0" smtClean="0">
                <a:solidFill>
                  <a:schemeClr val="accent6">
                    <a:lumMod val="75000"/>
                  </a:schemeClr>
                </a:solidFill>
              </a:rPr>
              <a:t>Bedenk welke informatie je nodig gaat hebben om dat te doen. </a:t>
            </a:r>
          </a:p>
          <a:p>
            <a:pPr marL="0" indent="0">
              <a:buNone/>
            </a:pPr>
            <a:r>
              <a:rPr lang="nl-NL" dirty="0">
                <a:solidFill>
                  <a:schemeClr val="accent6">
                    <a:lumMod val="75000"/>
                  </a:schemeClr>
                </a:solidFill>
              </a:rPr>
              <a:t>Wat zijn je mogelijke bronnen? Probeer zo volledig mogelijk te zijn. </a:t>
            </a:r>
          </a:p>
          <a:p>
            <a:pPr marL="0" indent="0">
              <a:buNone/>
            </a:pPr>
            <a:r>
              <a:rPr lang="nl-NL" dirty="0">
                <a:solidFill>
                  <a:schemeClr val="accent6">
                    <a:lumMod val="75000"/>
                  </a:schemeClr>
                </a:solidFill>
              </a:rPr>
              <a:t>Kies de beste bronnen uit en begin daar.</a:t>
            </a:r>
          </a:p>
          <a:p>
            <a:pPr marL="0" indent="0">
              <a:buNone/>
            </a:pPr>
            <a:r>
              <a:rPr lang="nl-NL" dirty="0" smtClean="0">
                <a:solidFill>
                  <a:schemeClr val="accent6">
                    <a:lumMod val="75000"/>
                  </a:schemeClr>
                </a:solidFill>
              </a:rPr>
              <a:t>Zoek je bronnen op.</a:t>
            </a:r>
          </a:p>
          <a:p>
            <a:pPr marL="0" indent="0">
              <a:buNone/>
            </a:pPr>
            <a:r>
              <a:rPr lang="nl-NL" dirty="0" smtClean="0">
                <a:solidFill>
                  <a:schemeClr val="accent6">
                    <a:lumMod val="75000"/>
                  </a:schemeClr>
                </a:solidFill>
              </a:rPr>
              <a:t>Zoek in je bronnen naar de informatie die je nodig hebt. </a:t>
            </a:r>
          </a:p>
          <a:p>
            <a:pPr marL="0" indent="0">
              <a:buNone/>
            </a:pPr>
            <a:r>
              <a:rPr lang="nl-NL" dirty="0" smtClean="0">
                <a:solidFill>
                  <a:schemeClr val="accent6">
                    <a:lumMod val="75000"/>
                  </a:schemeClr>
                </a:solidFill>
              </a:rPr>
              <a:t>Haal de informatie die je nodig hebt uit je bron. </a:t>
            </a:r>
          </a:p>
          <a:p>
            <a:pPr marL="0" indent="0">
              <a:buNone/>
            </a:pPr>
            <a:r>
              <a:rPr lang="nl-NL" dirty="0" smtClean="0">
                <a:solidFill>
                  <a:schemeClr val="accent6">
                    <a:lumMod val="75000"/>
                  </a:schemeClr>
                </a:solidFill>
              </a:rPr>
              <a:t>Organiseer alle informatie die je gevonden hebt. </a:t>
            </a:r>
          </a:p>
          <a:p>
            <a:pPr marL="0" indent="0">
              <a:buNone/>
            </a:pPr>
            <a:r>
              <a:rPr lang="nl-NL" dirty="0" smtClean="0">
                <a:solidFill>
                  <a:schemeClr val="accent1">
                    <a:lumMod val="40000"/>
                    <a:lumOff val="60000"/>
                  </a:schemeClr>
                </a:solidFill>
              </a:rPr>
              <a:t>Geef antwoord op de vraag. </a:t>
            </a:r>
          </a:p>
          <a:p>
            <a:pPr marL="0" indent="0">
              <a:buNone/>
            </a:pPr>
            <a:r>
              <a:rPr lang="nl-NL" dirty="0" smtClean="0">
                <a:solidFill>
                  <a:schemeClr val="accent1">
                    <a:lumMod val="40000"/>
                    <a:lumOff val="60000"/>
                  </a:schemeClr>
                </a:solidFill>
              </a:rPr>
              <a:t>Presenteer je verhaal. </a:t>
            </a:r>
          </a:p>
          <a:p>
            <a:pPr marL="0" indent="0">
              <a:buNone/>
            </a:pPr>
            <a:r>
              <a:rPr lang="nl-NL" dirty="0" smtClean="0">
                <a:solidFill>
                  <a:schemeClr val="accent6">
                    <a:lumMod val="75000"/>
                  </a:schemeClr>
                </a:solidFill>
              </a:rPr>
              <a:t>Evalueer je proces.</a:t>
            </a:r>
          </a:p>
          <a:p>
            <a:pPr marL="0" indent="0">
              <a:buNone/>
            </a:pPr>
            <a:r>
              <a:rPr lang="nl-NL" dirty="0" smtClean="0">
                <a:solidFill>
                  <a:schemeClr val="accent6">
                    <a:lumMod val="75000"/>
                  </a:schemeClr>
                </a:solidFill>
              </a:rPr>
              <a:t>Evalueer je resultaat. </a:t>
            </a:r>
          </a:p>
          <a:p>
            <a:endParaRPr lang="nl-NL" dirty="0"/>
          </a:p>
        </p:txBody>
      </p:sp>
    </p:spTree>
    <p:extLst>
      <p:ext uri="{BB962C8B-B14F-4D97-AF65-F5344CB8AC3E}">
        <p14:creationId xmlns:p14="http://schemas.microsoft.com/office/powerpoint/2010/main" val="353144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stap 6: Evalueren</a:t>
            </a:r>
            <a:endParaRPr lang="nl-NL" dirty="0"/>
          </a:p>
        </p:txBody>
      </p:sp>
      <p:sp>
        <p:nvSpPr>
          <p:cNvPr id="4" name="Tijdelijke aanduiding voor inhoud 2"/>
          <p:cNvSpPr>
            <a:spLocks noGrp="1"/>
          </p:cNvSpPr>
          <p:nvPr>
            <p:ph idx="1"/>
          </p:nvPr>
        </p:nvSpPr>
        <p:spPr>
          <a:xfrm>
            <a:off x="1319348" y="2018013"/>
            <a:ext cx="9601200" cy="4384964"/>
          </a:xfrm>
        </p:spPr>
        <p:txBody>
          <a:bodyPr>
            <a:normAutofit fontScale="92500" lnSpcReduction="20000"/>
          </a:bodyPr>
          <a:lstStyle/>
          <a:p>
            <a:pPr marL="0" indent="0">
              <a:buNone/>
            </a:pPr>
            <a:r>
              <a:rPr lang="nl-NL" dirty="0" smtClean="0">
                <a:solidFill>
                  <a:schemeClr val="accent6">
                    <a:lumMod val="75000"/>
                  </a:schemeClr>
                </a:solidFill>
              </a:rPr>
              <a:t>Zorg dat je weet welke vraag je wil beantwoorden. </a:t>
            </a:r>
          </a:p>
          <a:p>
            <a:pPr marL="0" indent="0">
              <a:buNone/>
            </a:pPr>
            <a:r>
              <a:rPr lang="nl-NL" dirty="0" smtClean="0">
                <a:solidFill>
                  <a:schemeClr val="accent6">
                    <a:lumMod val="75000"/>
                  </a:schemeClr>
                </a:solidFill>
              </a:rPr>
              <a:t>Bedenk welke informatie je nodig gaat hebben om dat te doen. </a:t>
            </a:r>
          </a:p>
          <a:p>
            <a:pPr marL="0" indent="0">
              <a:buNone/>
            </a:pPr>
            <a:r>
              <a:rPr lang="nl-NL" dirty="0">
                <a:solidFill>
                  <a:schemeClr val="accent6">
                    <a:lumMod val="75000"/>
                  </a:schemeClr>
                </a:solidFill>
              </a:rPr>
              <a:t>Wat zijn je mogelijke bronnen? Probeer zo volledig mogelijk te zijn. </a:t>
            </a:r>
          </a:p>
          <a:p>
            <a:pPr marL="0" indent="0">
              <a:buNone/>
            </a:pPr>
            <a:r>
              <a:rPr lang="nl-NL" dirty="0">
                <a:solidFill>
                  <a:schemeClr val="accent6">
                    <a:lumMod val="75000"/>
                  </a:schemeClr>
                </a:solidFill>
              </a:rPr>
              <a:t>Kies de beste bronnen uit en begin daar.</a:t>
            </a:r>
          </a:p>
          <a:p>
            <a:pPr marL="0" indent="0">
              <a:buNone/>
            </a:pPr>
            <a:r>
              <a:rPr lang="nl-NL" dirty="0" smtClean="0">
                <a:solidFill>
                  <a:schemeClr val="accent6">
                    <a:lumMod val="75000"/>
                  </a:schemeClr>
                </a:solidFill>
              </a:rPr>
              <a:t>Zoek je bronnen op.</a:t>
            </a:r>
          </a:p>
          <a:p>
            <a:pPr marL="0" indent="0">
              <a:buNone/>
            </a:pPr>
            <a:r>
              <a:rPr lang="nl-NL" dirty="0" smtClean="0">
                <a:solidFill>
                  <a:schemeClr val="accent6">
                    <a:lumMod val="75000"/>
                  </a:schemeClr>
                </a:solidFill>
              </a:rPr>
              <a:t>Zoek in je bronnen naar de informatie die je nodig hebt. </a:t>
            </a:r>
          </a:p>
          <a:p>
            <a:pPr marL="0" indent="0">
              <a:buNone/>
            </a:pPr>
            <a:r>
              <a:rPr lang="nl-NL" dirty="0" smtClean="0">
                <a:solidFill>
                  <a:schemeClr val="accent6">
                    <a:lumMod val="75000"/>
                  </a:schemeClr>
                </a:solidFill>
              </a:rPr>
              <a:t>Haal de informatie die je nodig hebt uit je bron. </a:t>
            </a:r>
          </a:p>
          <a:p>
            <a:pPr marL="0" indent="0">
              <a:buNone/>
            </a:pPr>
            <a:r>
              <a:rPr lang="nl-NL" dirty="0" smtClean="0">
                <a:solidFill>
                  <a:schemeClr val="accent6">
                    <a:lumMod val="75000"/>
                  </a:schemeClr>
                </a:solidFill>
              </a:rPr>
              <a:t>Organiseer alle informatie die je gevonden hebt. </a:t>
            </a:r>
          </a:p>
          <a:p>
            <a:pPr marL="0" indent="0">
              <a:buNone/>
            </a:pPr>
            <a:r>
              <a:rPr lang="nl-NL" dirty="0" smtClean="0">
                <a:solidFill>
                  <a:schemeClr val="accent6">
                    <a:lumMod val="75000"/>
                  </a:schemeClr>
                </a:solidFill>
              </a:rPr>
              <a:t>Geef antwoord op de vraag. </a:t>
            </a:r>
          </a:p>
          <a:p>
            <a:pPr marL="0" indent="0">
              <a:buNone/>
            </a:pPr>
            <a:r>
              <a:rPr lang="nl-NL" dirty="0" smtClean="0">
                <a:solidFill>
                  <a:schemeClr val="accent6">
                    <a:lumMod val="75000"/>
                  </a:schemeClr>
                </a:solidFill>
              </a:rPr>
              <a:t>Presenteer je verhaal. </a:t>
            </a:r>
          </a:p>
          <a:p>
            <a:pPr marL="0" indent="0">
              <a:buNone/>
            </a:pPr>
            <a:r>
              <a:rPr lang="nl-NL" dirty="0" smtClean="0">
                <a:solidFill>
                  <a:schemeClr val="accent1">
                    <a:lumMod val="40000"/>
                    <a:lumOff val="60000"/>
                  </a:schemeClr>
                </a:solidFill>
              </a:rPr>
              <a:t>Evalueer je proces.</a:t>
            </a:r>
          </a:p>
          <a:p>
            <a:pPr marL="0" indent="0">
              <a:buNone/>
            </a:pPr>
            <a:r>
              <a:rPr lang="nl-NL" dirty="0" smtClean="0">
                <a:solidFill>
                  <a:schemeClr val="accent1">
                    <a:lumMod val="40000"/>
                    <a:lumOff val="60000"/>
                  </a:schemeClr>
                </a:solidFill>
              </a:rPr>
              <a:t>Evalueer je resultaat. </a:t>
            </a:r>
          </a:p>
          <a:p>
            <a:endParaRPr lang="nl-NL" dirty="0"/>
          </a:p>
        </p:txBody>
      </p:sp>
    </p:spTree>
    <p:extLst>
      <p:ext uri="{BB962C8B-B14F-4D97-AF65-F5344CB8AC3E}">
        <p14:creationId xmlns:p14="http://schemas.microsoft.com/office/powerpoint/2010/main" val="65478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overzicht</a:t>
            </a:r>
            <a:endParaRPr lang="nl-NL" dirty="0"/>
          </a:p>
        </p:txBody>
      </p:sp>
      <p:sp>
        <p:nvSpPr>
          <p:cNvPr id="4" name="Tijdelijke aanduiding voor inhoud 2"/>
          <p:cNvSpPr>
            <a:spLocks noGrp="1"/>
          </p:cNvSpPr>
          <p:nvPr>
            <p:ph idx="1"/>
          </p:nvPr>
        </p:nvSpPr>
        <p:spPr>
          <a:xfrm>
            <a:off x="1319348" y="2018013"/>
            <a:ext cx="9601200" cy="4384964"/>
          </a:xfrm>
        </p:spPr>
        <p:txBody>
          <a:bodyPr>
            <a:normAutofit fontScale="92500" lnSpcReduction="20000"/>
          </a:bodyPr>
          <a:lstStyle/>
          <a:p>
            <a:pPr marL="0" indent="0">
              <a:buNone/>
            </a:pPr>
            <a:r>
              <a:rPr lang="nl-NL" dirty="0" smtClean="0">
                <a:solidFill>
                  <a:schemeClr val="tx2"/>
                </a:solidFill>
              </a:rPr>
              <a:t>Zorg dat je weet welke vraag je wil beantwoorden. </a:t>
            </a:r>
          </a:p>
          <a:p>
            <a:pPr marL="0" indent="0">
              <a:buNone/>
            </a:pPr>
            <a:r>
              <a:rPr lang="nl-NL" dirty="0" smtClean="0">
                <a:solidFill>
                  <a:schemeClr val="tx2"/>
                </a:solidFill>
              </a:rPr>
              <a:t>Bedenk welke informatie je nodig gaat hebben om dat te doen. </a:t>
            </a:r>
          </a:p>
          <a:p>
            <a:pPr marL="0" indent="0">
              <a:buNone/>
            </a:pPr>
            <a:r>
              <a:rPr lang="nl-NL" dirty="0">
                <a:solidFill>
                  <a:schemeClr val="tx2"/>
                </a:solidFill>
              </a:rPr>
              <a:t>Wat zijn je mogelijke bronnen? Probeer zo volledig mogelijk te zijn. </a:t>
            </a:r>
          </a:p>
          <a:p>
            <a:pPr marL="0" indent="0">
              <a:buNone/>
            </a:pPr>
            <a:r>
              <a:rPr lang="nl-NL" dirty="0">
                <a:solidFill>
                  <a:schemeClr val="tx2"/>
                </a:solidFill>
              </a:rPr>
              <a:t>Kies de beste bronnen uit en begin daar.</a:t>
            </a:r>
          </a:p>
          <a:p>
            <a:pPr marL="0" indent="0">
              <a:buNone/>
            </a:pPr>
            <a:r>
              <a:rPr lang="nl-NL" dirty="0" smtClean="0">
                <a:solidFill>
                  <a:schemeClr val="tx2"/>
                </a:solidFill>
              </a:rPr>
              <a:t>Zoek je bronnen op.</a:t>
            </a:r>
          </a:p>
          <a:p>
            <a:pPr marL="0" indent="0">
              <a:buNone/>
            </a:pPr>
            <a:r>
              <a:rPr lang="nl-NL" dirty="0" smtClean="0">
                <a:solidFill>
                  <a:schemeClr val="tx2"/>
                </a:solidFill>
              </a:rPr>
              <a:t>Zoek in je bronnen naar de informatie die je nodig hebt. </a:t>
            </a:r>
          </a:p>
          <a:p>
            <a:pPr marL="0" indent="0">
              <a:buNone/>
            </a:pPr>
            <a:r>
              <a:rPr lang="nl-NL" dirty="0" smtClean="0">
                <a:solidFill>
                  <a:schemeClr val="tx2"/>
                </a:solidFill>
              </a:rPr>
              <a:t>Haal de informatie die je nodig hebt uit je bron. </a:t>
            </a:r>
          </a:p>
          <a:p>
            <a:pPr marL="0" indent="0">
              <a:buNone/>
            </a:pPr>
            <a:r>
              <a:rPr lang="nl-NL" dirty="0" smtClean="0">
                <a:solidFill>
                  <a:schemeClr val="tx2"/>
                </a:solidFill>
              </a:rPr>
              <a:t>Organiseer alle informatie die je gevonden hebt. </a:t>
            </a:r>
          </a:p>
          <a:p>
            <a:pPr marL="0" indent="0">
              <a:buNone/>
            </a:pPr>
            <a:r>
              <a:rPr lang="nl-NL" dirty="0" smtClean="0">
                <a:solidFill>
                  <a:schemeClr val="tx2"/>
                </a:solidFill>
              </a:rPr>
              <a:t>Geef antwoord op de vraag. </a:t>
            </a:r>
          </a:p>
          <a:p>
            <a:pPr marL="0" indent="0">
              <a:buNone/>
            </a:pPr>
            <a:r>
              <a:rPr lang="nl-NL" dirty="0" smtClean="0">
                <a:solidFill>
                  <a:schemeClr val="tx2"/>
                </a:solidFill>
              </a:rPr>
              <a:t>Presenteer je verhaal. </a:t>
            </a:r>
          </a:p>
          <a:p>
            <a:pPr marL="0" indent="0">
              <a:buNone/>
            </a:pPr>
            <a:r>
              <a:rPr lang="nl-NL" dirty="0" smtClean="0">
                <a:solidFill>
                  <a:schemeClr val="tx2"/>
                </a:solidFill>
              </a:rPr>
              <a:t>Evalueer je proces.</a:t>
            </a:r>
          </a:p>
          <a:p>
            <a:pPr marL="0" indent="0">
              <a:buNone/>
            </a:pPr>
            <a:r>
              <a:rPr lang="nl-NL" dirty="0" smtClean="0">
                <a:solidFill>
                  <a:schemeClr val="tx2"/>
                </a:solidFill>
              </a:rPr>
              <a:t>Evalueer je resultaat. </a:t>
            </a:r>
          </a:p>
          <a:p>
            <a:endParaRPr lang="nl-NL" dirty="0"/>
          </a:p>
        </p:txBody>
      </p:sp>
    </p:spTree>
    <p:extLst>
      <p:ext uri="{BB962C8B-B14F-4D97-AF65-F5344CB8AC3E}">
        <p14:creationId xmlns:p14="http://schemas.microsoft.com/office/powerpoint/2010/main" val="168594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doen de mediacoaches van BMB?</a:t>
            </a:r>
            <a:endParaRPr lang="nl-NL" dirty="0"/>
          </a:p>
        </p:txBody>
      </p:sp>
      <p:sp>
        <p:nvSpPr>
          <p:cNvPr id="3" name="Tijdelijke aanduiding voor inhoud 2"/>
          <p:cNvSpPr>
            <a:spLocks noGrp="1"/>
          </p:cNvSpPr>
          <p:nvPr>
            <p:ph idx="1"/>
          </p:nvPr>
        </p:nvSpPr>
        <p:spPr/>
        <p:txBody>
          <a:bodyPr/>
          <a:lstStyle/>
          <a:p>
            <a:pPr marL="0" indent="0">
              <a:buNone/>
            </a:pPr>
            <a:r>
              <a:rPr lang="nl-NL" dirty="0" smtClean="0"/>
              <a:t>Workshops in alle facetten van digitale geletterdheid</a:t>
            </a:r>
          </a:p>
          <a:p>
            <a:pPr marL="0" indent="0">
              <a:buNone/>
            </a:pPr>
            <a:r>
              <a:rPr lang="nl-NL" dirty="0"/>
              <a:t>	</a:t>
            </a:r>
            <a:r>
              <a:rPr lang="nl-NL" dirty="0" smtClean="0"/>
              <a:t>	Voor leerlingen</a:t>
            </a:r>
          </a:p>
          <a:p>
            <a:pPr marL="0" indent="0">
              <a:buNone/>
            </a:pPr>
            <a:r>
              <a:rPr lang="nl-NL" dirty="0"/>
              <a:t>	</a:t>
            </a:r>
            <a:r>
              <a:rPr lang="nl-NL" dirty="0" smtClean="0"/>
              <a:t>	Voor ouders</a:t>
            </a:r>
          </a:p>
          <a:p>
            <a:pPr marL="0" indent="0">
              <a:buNone/>
            </a:pPr>
            <a:r>
              <a:rPr lang="nl-NL" dirty="0"/>
              <a:t>	</a:t>
            </a:r>
            <a:r>
              <a:rPr lang="nl-NL" dirty="0" smtClean="0"/>
              <a:t>	Voor leerkrachten</a:t>
            </a:r>
          </a:p>
          <a:p>
            <a:pPr marL="0" indent="0">
              <a:buNone/>
            </a:pPr>
            <a:r>
              <a:rPr lang="nl-NL" dirty="0"/>
              <a:t>	</a:t>
            </a:r>
            <a:r>
              <a:rPr lang="nl-NL" dirty="0" smtClean="0"/>
              <a:t>	Voor bibliotheekbezoekers</a:t>
            </a:r>
          </a:p>
          <a:p>
            <a:pPr marL="0" indent="0">
              <a:buNone/>
            </a:pPr>
            <a:endParaRPr lang="nl-NL" dirty="0" smtClean="0"/>
          </a:p>
          <a:p>
            <a:pPr marL="0" indent="0">
              <a:buNone/>
            </a:pPr>
            <a:r>
              <a:rPr lang="nl-NL" dirty="0" smtClean="0"/>
              <a:t>Teamtraining en –begeleiding</a:t>
            </a:r>
          </a:p>
          <a:p>
            <a:pPr marL="0" indent="0">
              <a:buNone/>
            </a:pPr>
            <a:endParaRPr lang="nl-NL" dirty="0"/>
          </a:p>
        </p:txBody>
      </p:sp>
    </p:spTree>
    <p:extLst>
      <p:ext uri="{BB962C8B-B14F-4D97-AF65-F5344CB8AC3E}">
        <p14:creationId xmlns:p14="http://schemas.microsoft.com/office/powerpoint/2010/main" val="27958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werk je met de </a:t>
            </a:r>
            <a:r>
              <a:rPr lang="nl-NL" dirty="0" err="1" smtClean="0"/>
              <a:t>KennisCloud</a:t>
            </a:r>
            <a:r>
              <a:rPr lang="nl-NL" dirty="0" smtClean="0"/>
              <a:t>?</a:t>
            </a:r>
            <a:endParaRPr lang="nl-NL" dirty="0"/>
          </a:p>
        </p:txBody>
      </p:sp>
      <p:pic>
        <p:nvPicPr>
          <p:cNvPr id="4" name="Tijdelijke aanduiding voor inhoud 3">
            <a:hlinkClick r:id="rId2"/>
          </p:cNvPr>
          <p:cNvPicPr>
            <a:picLocks noGrp="1" noChangeAspect="1"/>
          </p:cNvPicPr>
          <p:nvPr>
            <p:ph idx="1"/>
          </p:nvPr>
        </p:nvPicPr>
        <p:blipFill rotWithShape="1">
          <a:blip r:embed="rId3"/>
          <a:srcRect l="8169" t="9419" r="1978" b="21249"/>
          <a:stretch/>
        </p:blipFill>
        <p:spPr>
          <a:xfrm>
            <a:off x="1340132" y="2336800"/>
            <a:ext cx="8295712" cy="3598863"/>
          </a:xfrm>
          <a:prstGeom prst="rect">
            <a:avLst/>
          </a:prstGeom>
        </p:spPr>
      </p:pic>
    </p:spTree>
    <p:extLst>
      <p:ext uri="{BB962C8B-B14F-4D97-AF65-F5344CB8AC3E}">
        <p14:creationId xmlns:p14="http://schemas.microsoft.com/office/powerpoint/2010/main" val="3474347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 de </a:t>
            </a:r>
            <a:r>
              <a:rPr lang="nl-NL" dirty="0" err="1" smtClean="0"/>
              <a:t>mindmap</a:t>
            </a:r>
            <a:r>
              <a:rPr lang="nl-NL" dirty="0" smtClean="0"/>
              <a:t> bij op basis  van de nieuwe informatie</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5080" y="2052638"/>
            <a:ext cx="6034354" cy="4195762"/>
          </a:xfrm>
        </p:spPr>
      </p:pic>
    </p:spTree>
    <p:extLst>
      <p:ext uri="{BB962C8B-B14F-4D97-AF65-F5344CB8AC3E}">
        <p14:creationId xmlns:p14="http://schemas.microsoft.com/office/powerpoint/2010/main" val="55069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Bijstellen onderzoeksvraag</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0457" y="1853248"/>
            <a:ext cx="7066546" cy="4195762"/>
          </a:xfrm>
        </p:spPr>
      </p:pic>
    </p:spTree>
    <p:extLst>
      <p:ext uri="{BB962C8B-B14F-4D97-AF65-F5344CB8AC3E}">
        <p14:creationId xmlns:p14="http://schemas.microsoft.com/office/powerpoint/2010/main" val="355049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10143809" cy="1400530"/>
          </a:xfrm>
        </p:spPr>
        <p:txBody>
          <a:bodyPr/>
          <a:lstStyle/>
          <a:p>
            <a:r>
              <a:rPr lang="nl-NL" dirty="0" smtClean="0"/>
              <a:t>Opdracht met het oog op 27 maart</a:t>
            </a:r>
            <a:endParaRPr lang="nl-NL" dirty="0"/>
          </a:p>
        </p:txBody>
      </p:sp>
      <p:sp>
        <p:nvSpPr>
          <p:cNvPr id="3" name="Tijdelijke aanduiding voor inhoud 2"/>
          <p:cNvSpPr>
            <a:spLocks noGrp="1"/>
          </p:cNvSpPr>
          <p:nvPr>
            <p:ph idx="1"/>
          </p:nvPr>
        </p:nvSpPr>
        <p:spPr/>
        <p:txBody>
          <a:bodyPr/>
          <a:lstStyle/>
          <a:p>
            <a:pPr marL="0" indent="0" fontAlgn="ctr">
              <a:lnSpc>
                <a:spcPct val="105000"/>
              </a:lnSpc>
              <a:buNone/>
            </a:pPr>
            <a:r>
              <a:rPr lang="nl-NL" dirty="0">
                <a:latin typeface="Calibri" panose="020F0502020204030204" pitchFamily="34" charset="0"/>
                <a:ea typeface="Calibri" panose="020F0502020204030204" pitchFamily="34" charset="0"/>
              </a:rPr>
              <a:t> </a:t>
            </a:r>
            <a:r>
              <a:rPr lang="nl-NL" dirty="0" smtClean="0">
                <a:latin typeface="Calibri" panose="020F0502020204030204" pitchFamily="34" charset="0"/>
                <a:ea typeface="Calibri" panose="020F0502020204030204" pitchFamily="34" charset="0"/>
              </a:rPr>
              <a:t>Voorbereiden:</a:t>
            </a:r>
          </a:p>
          <a:p>
            <a:pPr fontAlgn="ctr">
              <a:lnSpc>
                <a:spcPct val="105000"/>
              </a:lnSpc>
            </a:pPr>
            <a:r>
              <a:rPr lang="nl-NL" dirty="0" smtClean="0">
                <a:latin typeface="Calibri" panose="020F0502020204030204" pitchFamily="34" charset="0"/>
                <a:ea typeface="Calibri" panose="020F0502020204030204" pitchFamily="34" charset="0"/>
              </a:rPr>
              <a:t>Breng de huidige situatie op je stageschool m.b.t. begrijpend </a:t>
            </a:r>
            <a:r>
              <a:rPr lang="nl-NL" dirty="0">
                <a:latin typeface="Calibri" panose="020F0502020204030204" pitchFamily="34" charset="0"/>
                <a:ea typeface="Calibri" panose="020F0502020204030204" pitchFamily="34" charset="0"/>
              </a:rPr>
              <a:t>leesonderwijs in </a:t>
            </a:r>
            <a:r>
              <a:rPr lang="nl-NL" dirty="0" smtClean="0">
                <a:latin typeface="Calibri" panose="020F0502020204030204" pitchFamily="34" charset="0"/>
                <a:ea typeface="Calibri" panose="020F0502020204030204" pitchFamily="34" charset="0"/>
              </a:rPr>
              <a:t>kaart. </a:t>
            </a:r>
            <a:r>
              <a:rPr lang="nl-NL" dirty="0">
                <a:latin typeface="Calibri" panose="020F0502020204030204" pitchFamily="34" charset="0"/>
                <a:ea typeface="Calibri" panose="020F0502020204030204" pitchFamily="34" charset="0"/>
              </a:rPr>
              <a:t>In hoeverre is er wel/geen aandacht voor digitale informatieverwerking?</a:t>
            </a:r>
          </a:p>
          <a:p>
            <a:pPr fontAlgn="ctr">
              <a:lnSpc>
                <a:spcPct val="105000"/>
              </a:lnSpc>
            </a:pPr>
            <a:r>
              <a:rPr lang="nl-NL" dirty="0" smtClean="0">
                <a:latin typeface="Calibri" panose="020F0502020204030204" pitchFamily="34" charset="0"/>
                <a:ea typeface="Calibri" panose="020F0502020204030204" pitchFamily="34" charset="0"/>
              </a:rPr>
              <a:t>Bestudeer artikelen en theorie (bv Portaal). Zie </a:t>
            </a:r>
            <a:r>
              <a:rPr lang="nl-NL" dirty="0">
                <a:latin typeface="Calibri" panose="020F0502020204030204" pitchFamily="34" charset="0"/>
                <a:ea typeface="Calibri" panose="020F0502020204030204" pitchFamily="34" charset="0"/>
              </a:rPr>
              <a:t>o.a. artikelen Digitale geletterdheid in het basisonderwijs. </a:t>
            </a:r>
            <a:r>
              <a:rPr lang="nl-NL" dirty="0" smtClean="0">
                <a:latin typeface="Calibri" panose="020F0502020204030204" pitchFamily="34" charset="0"/>
                <a:ea typeface="Calibri" panose="020F0502020204030204" pitchFamily="34" charset="0"/>
              </a:rPr>
              <a:t>Raadpleeg daarvoor </a:t>
            </a:r>
            <a:r>
              <a:rPr lang="nl-NL" dirty="0">
                <a:latin typeface="Calibri" panose="020F0502020204030204" pitchFamily="34" charset="0"/>
                <a:ea typeface="Calibri" panose="020F0502020204030204" pitchFamily="34" charset="0"/>
              </a:rPr>
              <a:t>de </a:t>
            </a:r>
            <a:r>
              <a:rPr lang="nl-NL" u="sng" dirty="0" err="1">
                <a:solidFill>
                  <a:srgbClr val="0563C1"/>
                </a:solidFill>
                <a:latin typeface="Calibri" panose="020F0502020204030204" pitchFamily="34" charset="0"/>
                <a:ea typeface="Calibri" panose="020F0502020204030204" pitchFamily="34" charset="0"/>
                <a:hlinkClick r:id="rId3"/>
              </a:rPr>
              <a:t>Kenniscloud</a:t>
            </a:r>
            <a:r>
              <a:rPr lang="nl-NL" u="sng" dirty="0">
                <a:solidFill>
                  <a:srgbClr val="0563C1"/>
                </a:solidFill>
                <a:latin typeface="Calibri" panose="020F0502020204030204" pitchFamily="34" charset="0"/>
                <a:ea typeface="Calibri" panose="020F0502020204030204" pitchFamily="34" charset="0"/>
                <a:hlinkClick r:id="rId3"/>
              </a:rPr>
              <a:t> digitale geletterdheid</a:t>
            </a:r>
            <a:r>
              <a:rPr lang="nl-NL" dirty="0">
                <a:latin typeface="Calibri" panose="020F0502020204030204" pitchFamily="34" charset="0"/>
                <a:ea typeface="Calibri" panose="020F0502020204030204" pitchFamily="34" charset="0"/>
              </a:rPr>
              <a:t>.</a:t>
            </a:r>
          </a:p>
          <a:p>
            <a:pPr fontAlgn="ctr">
              <a:lnSpc>
                <a:spcPct val="105000"/>
              </a:lnSpc>
            </a:pPr>
            <a:r>
              <a:rPr lang="nl-NL" dirty="0" smtClean="0">
                <a:latin typeface="Calibri" panose="020F0502020204030204" pitchFamily="34" charset="0"/>
                <a:ea typeface="Calibri" panose="020F0502020204030204" pitchFamily="34" charset="0"/>
              </a:rPr>
              <a:t>Ga </a:t>
            </a:r>
            <a:r>
              <a:rPr lang="nl-NL" dirty="0">
                <a:latin typeface="Calibri" panose="020F0502020204030204" pitchFamily="34" charset="0"/>
                <a:ea typeface="Calibri" panose="020F0502020204030204" pitchFamily="34" charset="0"/>
              </a:rPr>
              <a:t>op zoek naar </a:t>
            </a:r>
            <a:r>
              <a:rPr lang="nl-NL" dirty="0" smtClean="0">
                <a:latin typeface="Calibri" panose="020F0502020204030204" pitchFamily="34" charset="0"/>
                <a:ea typeface="Calibri" panose="020F0502020204030204" pitchFamily="34" charset="0"/>
              </a:rPr>
              <a:t>online </a:t>
            </a:r>
            <a:r>
              <a:rPr lang="nl-NL" dirty="0">
                <a:latin typeface="Calibri" panose="020F0502020204030204" pitchFamily="34" charset="0"/>
                <a:ea typeface="Calibri" panose="020F0502020204030204" pitchFamily="34" charset="0"/>
              </a:rPr>
              <a:t>informatie en reflecteer op je eigen </a:t>
            </a:r>
            <a:r>
              <a:rPr lang="nl-NL" dirty="0" smtClean="0">
                <a:latin typeface="Calibri" panose="020F0502020204030204" pitchFamily="34" charset="0"/>
                <a:ea typeface="Calibri" panose="020F0502020204030204" pitchFamily="34" charset="0"/>
              </a:rPr>
              <a:t>vaardigheden op het gebied van kritisch verwerken van informatie. </a:t>
            </a:r>
            <a:r>
              <a:rPr lang="nl-NL" dirty="0">
                <a:latin typeface="Calibri" panose="020F0502020204030204" pitchFamily="34" charset="0"/>
                <a:ea typeface="Calibri" panose="020F0502020204030204" pitchFamily="34" charset="0"/>
              </a:rPr>
              <a:t>Welke strategieën zet jij in? Hoe succesvol ben je daarin?</a:t>
            </a:r>
          </a:p>
          <a:p>
            <a:endParaRPr lang="nl-NL" dirty="0"/>
          </a:p>
        </p:txBody>
      </p:sp>
    </p:spTree>
    <p:extLst>
      <p:ext uri="{BB962C8B-B14F-4D97-AF65-F5344CB8AC3E}">
        <p14:creationId xmlns:p14="http://schemas.microsoft.com/office/powerpoint/2010/main" val="3995655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ga je komende twee weken aan de slag?</a:t>
            </a:r>
            <a:endParaRPr lang="nl-NL" dirty="0"/>
          </a:p>
        </p:txBody>
      </p:sp>
      <p:sp>
        <p:nvSpPr>
          <p:cNvPr id="3" name="Tijdelijke aanduiding voor inhoud 2"/>
          <p:cNvSpPr>
            <a:spLocks noGrp="1"/>
          </p:cNvSpPr>
          <p:nvPr>
            <p:ph idx="1"/>
          </p:nvPr>
        </p:nvSpPr>
        <p:spPr/>
        <p:txBody>
          <a:bodyPr/>
          <a:lstStyle/>
          <a:p>
            <a:r>
              <a:rPr lang="nl-NL" dirty="0" smtClean="0"/>
              <a:t>Ga na hoe je de verkregen informatie in de praktijk van je stageschool kunt brengen, zodat je zelf kunt ervaren en experimenteren met de leerkrachtvaardigheden die ertoe doen als het gaat om effectieve digitale informatieverwerking.</a:t>
            </a:r>
          </a:p>
          <a:p>
            <a:endParaRPr lang="nl-NL" dirty="0"/>
          </a:p>
          <a:p>
            <a:r>
              <a:rPr lang="nl-NL" dirty="0" smtClean="0"/>
              <a:t>Stel 2 werkdoelen op:</a:t>
            </a:r>
          </a:p>
          <a:p>
            <a:pPr lvl="1"/>
            <a:r>
              <a:rPr lang="nl-NL" dirty="0" smtClean="0"/>
              <a:t>Een doel op het gebied van verdieping in theorie</a:t>
            </a:r>
          </a:p>
          <a:p>
            <a:pPr lvl="1"/>
            <a:r>
              <a:rPr lang="nl-NL" dirty="0" smtClean="0"/>
              <a:t>Een doel op gebied van uitproberen/experimenteren in de klas</a:t>
            </a:r>
          </a:p>
          <a:p>
            <a:pPr lvl="1"/>
            <a:endParaRPr lang="nl-NL" dirty="0" smtClean="0"/>
          </a:p>
          <a:p>
            <a:pPr marL="457200" lvl="1" indent="0">
              <a:buNone/>
            </a:pPr>
            <a:endParaRPr lang="nl-NL" dirty="0"/>
          </a:p>
        </p:txBody>
      </p:sp>
    </p:spTree>
    <p:extLst>
      <p:ext uri="{BB962C8B-B14F-4D97-AF65-F5344CB8AC3E}">
        <p14:creationId xmlns:p14="http://schemas.microsoft.com/office/powerpoint/2010/main" val="660270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Volgende bijeenkomst</a:t>
            </a:r>
            <a:endParaRPr lang="nl-NL" dirty="0"/>
          </a:p>
        </p:txBody>
      </p:sp>
      <p:sp>
        <p:nvSpPr>
          <p:cNvPr id="3" name="Tijdelijke aanduiding voor inhoud 2"/>
          <p:cNvSpPr>
            <a:spLocks noGrp="1"/>
          </p:cNvSpPr>
          <p:nvPr>
            <p:ph idx="1"/>
          </p:nvPr>
        </p:nvSpPr>
        <p:spPr/>
        <p:txBody>
          <a:bodyPr/>
          <a:lstStyle/>
          <a:p>
            <a:r>
              <a:rPr lang="nl-NL" dirty="0" smtClean="0"/>
              <a:t>Woensdagochtend 10 april</a:t>
            </a:r>
          </a:p>
          <a:p>
            <a:r>
              <a:rPr lang="nl-NL" dirty="0" err="1" smtClean="0"/>
              <a:t>LocHal</a:t>
            </a:r>
            <a:r>
              <a:rPr lang="nl-NL" dirty="0" smtClean="0"/>
              <a:t>, Trappenlandschap</a:t>
            </a:r>
          </a:p>
          <a:p>
            <a:r>
              <a:rPr lang="nl-NL" dirty="0" smtClean="0"/>
              <a:t>werkbijeenkomst</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471" y="1853247"/>
            <a:ext cx="6588409" cy="4395151"/>
          </a:xfrm>
          <a:prstGeom prst="rect">
            <a:avLst/>
          </a:prstGeom>
        </p:spPr>
      </p:pic>
    </p:spTree>
    <p:extLst>
      <p:ext uri="{BB962C8B-B14F-4D97-AF65-F5344CB8AC3E}">
        <p14:creationId xmlns:p14="http://schemas.microsoft.com/office/powerpoint/2010/main" val="106413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Weet iedereen wat er met digitale geletterdheid wordt bedoeld?</a:t>
            </a:r>
            <a:endParaRPr lang="nl-NL" dirty="0"/>
          </a:p>
        </p:txBody>
      </p:sp>
      <p:sp>
        <p:nvSpPr>
          <p:cNvPr id="3" name="Tijdelijke aanduiding voor inhoud 2"/>
          <p:cNvSpPr>
            <a:spLocks noGrp="1"/>
          </p:cNvSpPr>
          <p:nvPr>
            <p:ph idx="1"/>
          </p:nvPr>
        </p:nvSpPr>
        <p:spPr>
          <a:xfrm>
            <a:off x="1103312" y="2261937"/>
            <a:ext cx="8946541" cy="3986462"/>
          </a:xfrm>
        </p:spPr>
        <p:txBody>
          <a:bodyPr/>
          <a:lstStyle/>
          <a:p>
            <a:r>
              <a:rPr lang="nl-NL" dirty="0" smtClean="0"/>
              <a:t>Wat versta jij onder digitale geletterdheid?</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r>
              <a:rPr lang="nl-NL" dirty="0" smtClean="0"/>
              <a:t>Heeft jouw stageschool hier een beeld bij?</a:t>
            </a:r>
          </a:p>
          <a:p>
            <a:endParaRPr lang="nl-NL" dirty="0"/>
          </a:p>
          <a:p>
            <a:endParaRPr lang="nl-NL" dirty="0"/>
          </a:p>
        </p:txBody>
      </p:sp>
      <p:pic>
        <p:nvPicPr>
          <p:cNvPr id="4" name="Afbeelding 3"/>
          <p:cNvPicPr>
            <a:picLocks noChangeAspect="1"/>
          </p:cNvPicPr>
          <p:nvPr/>
        </p:nvPicPr>
        <p:blipFill>
          <a:blip r:embed="rId3"/>
          <a:stretch>
            <a:fillRect/>
          </a:stretch>
        </p:blipFill>
        <p:spPr>
          <a:xfrm>
            <a:off x="1295584" y="2766010"/>
            <a:ext cx="4052888" cy="2697013"/>
          </a:xfrm>
          <a:prstGeom prst="rect">
            <a:avLst/>
          </a:prstGeom>
        </p:spPr>
      </p:pic>
    </p:spTree>
    <p:extLst>
      <p:ext uri="{BB962C8B-B14F-4D97-AF65-F5344CB8AC3E}">
        <p14:creationId xmlns:p14="http://schemas.microsoft.com/office/powerpoint/2010/main" val="757989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huidige onderwijssituatie</a:t>
            </a:r>
            <a:endParaRPr lang="nl-NL" dirty="0"/>
          </a:p>
        </p:txBody>
      </p:sp>
      <p:sp>
        <p:nvSpPr>
          <p:cNvPr id="3" name="Tijdelijke aanduiding voor inhoud 2"/>
          <p:cNvSpPr>
            <a:spLocks noGrp="1"/>
          </p:cNvSpPr>
          <p:nvPr>
            <p:ph idx="1"/>
          </p:nvPr>
        </p:nvSpPr>
        <p:spPr>
          <a:xfrm>
            <a:off x="875201" y="2181254"/>
            <a:ext cx="8946541" cy="4195481"/>
          </a:xfrm>
        </p:spPr>
        <p:txBody>
          <a:bodyPr>
            <a:normAutofit/>
          </a:bodyPr>
          <a:lstStyle/>
          <a:p>
            <a:pPr marL="0" indent="0">
              <a:buNone/>
            </a:pPr>
            <a:r>
              <a:rPr lang="nl-NL" dirty="0" smtClean="0"/>
              <a:t>Is er aandacht voor digitale geletterdheid?</a:t>
            </a:r>
          </a:p>
          <a:p>
            <a:pPr marL="0" indent="0">
              <a:buNone/>
            </a:pPr>
            <a:r>
              <a:rPr lang="nl-NL" dirty="0" smtClean="0"/>
              <a:t>Is er aandacht voor digitale informatieverwerking?</a:t>
            </a:r>
          </a:p>
          <a:p>
            <a:pPr marL="685800" lvl="1">
              <a:buFont typeface="Wingdings" panose="05000000000000000000" pitchFamily="2" charset="2"/>
              <a:buChar char="§"/>
            </a:pPr>
            <a:r>
              <a:rPr lang="nl-NL" dirty="0" smtClean="0"/>
              <a:t>Gebruik van analoge of digitale teksten?</a:t>
            </a:r>
          </a:p>
          <a:p>
            <a:pPr marL="685800" lvl="1">
              <a:buFont typeface="Wingdings" panose="05000000000000000000" pitchFamily="2" charset="2"/>
              <a:buChar char="§"/>
            </a:pPr>
            <a:r>
              <a:rPr lang="nl-NL" dirty="0" smtClean="0"/>
              <a:t>Informatieverwerking als doel of als middel?</a:t>
            </a:r>
          </a:p>
          <a:p>
            <a:pPr marL="685800" lvl="1">
              <a:buFont typeface="Wingdings" panose="05000000000000000000" pitchFamily="2" charset="2"/>
              <a:buChar char="§"/>
            </a:pPr>
            <a:r>
              <a:rPr lang="nl-NL" dirty="0" smtClean="0"/>
              <a:t>Leerkracht </a:t>
            </a:r>
            <a:r>
              <a:rPr lang="nl-NL" dirty="0"/>
              <a:t>als </a:t>
            </a:r>
            <a:r>
              <a:rPr lang="nl-NL" dirty="0" smtClean="0"/>
              <a:t>model (proces) of leerkracht als opdrachtgever (product)?</a:t>
            </a:r>
          </a:p>
          <a:p>
            <a:pPr marL="685800" lvl="1">
              <a:buFont typeface="Wingdings" panose="05000000000000000000" pitchFamily="2" charset="2"/>
              <a:buChar char="§"/>
            </a:pPr>
            <a:r>
              <a:rPr lang="nl-NL" dirty="0" smtClean="0"/>
              <a:t>Nadruk op doel of nadruk op strategieën?</a:t>
            </a:r>
          </a:p>
          <a:p>
            <a:pPr marL="685800" lvl="1">
              <a:buFont typeface="Wingdings" panose="05000000000000000000" pitchFamily="2" charset="2"/>
              <a:buChar char="§"/>
            </a:pPr>
            <a:r>
              <a:rPr lang="nl-NL" dirty="0" smtClean="0"/>
              <a:t>Is er aandacht voor kritisch nagaan of je de informatie hebt gevonden die je zocht?</a:t>
            </a:r>
          </a:p>
          <a:p>
            <a:pPr marL="685800" lvl="1">
              <a:buFont typeface="Wingdings" panose="05000000000000000000" pitchFamily="2" charset="2"/>
              <a:buChar char="§"/>
            </a:pPr>
            <a:r>
              <a:rPr lang="nl-NL" dirty="0" smtClean="0"/>
              <a:t>Is er aandacht voor de kwaliteit van een tekst?</a:t>
            </a:r>
          </a:p>
          <a:p>
            <a:pPr marL="0" indent="0">
              <a:buNone/>
            </a:pPr>
            <a:endParaRPr lang="nl-NL" dirty="0" smtClean="0"/>
          </a:p>
        </p:txBody>
      </p:sp>
    </p:spTree>
    <p:extLst>
      <p:ext uri="{BB962C8B-B14F-4D97-AF65-F5344CB8AC3E}">
        <p14:creationId xmlns:p14="http://schemas.microsoft.com/office/powerpoint/2010/main" val="3525582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theorie </a:t>
            </a:r>
            <a:endParaRPr lang="nl-NL" dirty="0"/>
          </a:p>
        </p:txBody>
      </p:sp>
      <p:sp>
        <p:nvSpPr>
          <p:cNvPr id="3" name="Tijdelijke aanduiding voor inhoud 2"/>
          <p:cNvSpPr>
            <a:spLocks noGrp="1"/>
          </p:cNvSpPr>
          <p:nvPr>
            <p:ph idx="1"/>
          </p:nvPr>
        </p:nvSpPr>
        <p:spPr/>
        <p:txBody>
          <a:bodyPr/>
          <a:lstStyle/>
          <a:p>
            <a:r>
              <a:rPr lang="nl-NL" dirty="0" smtClean="0"/>
              <a:t>Nieuwe inzichten in een </a:t>
            </a:r>
            <a:r>
              <a:rPr lang="nl-NL" dirty="0" err="1" smtClean="0"/>
              <a:t>mindmap</a:t>
            </a:r>
            <a:endParaRPr lang="nl-NL" dirty="0" smtClean="0"/>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12" y="2812395"/>
            <a:ext cx="4762500" cy="2676525"/>
          </a:xfrm>
          <a:prstGeom prst="rect">
            <a:avLst/>
          </a:prstGeom>
        </p:spPr>
      </p:pic>
    </p:spTree>
    <p:extLst>
      <p:ext uri="{BB962C8B-B14F-4D97-AF65-F5344CB8AC3E}">
        <p14:creationId xmlns:p14="http://schemas.microsoft.com/office/powerpoint/2010/main" val="2350200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973992" cy="1400530"/>
          </a:xfrm>
        </p:spPr>
        <p:txBody>
          <a:bodyPr/>
          <a:lstStyle/>
          <a:p>
            <a:r>
              <a:rPr lang="nl-NL" dirty="0" smtClean="0"/>
              <a:t>Stand van zaken eigen digitale informatieverwerkingsvaardigheden</a:t>
            </a:r>
            <a:endParaRPr lang="nl-NL" dirty="0"/>
          </a:p>
        </p:txBody>
      </p:sp>
      <p:pic>
        <p:nvPicPr>
          <p:cNvPr id="5" name="Tijdelijke aanduiding voor inhoud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47" r="-1" b="8998"/>
          <a:stretch/>
        </p:blipFill>
        <p:spPr>
          <a:xfrm>
            <a:off x="778114" y="2377866"/>
            <a:ext cx="4854993" cy="3605839"/>
          </a:xfrm>
        </p:spPr>
      </p:pic>
      <p:pic>
        <p:nvPicPr>
          <p:cNvPr id="6" name="Afbeelding 5"/>
          <p:cNvPicPr>
            <a:picLocks noChangeAspect="1"/>
          </p:cNvPicPr>
          <p:nvPr/>
        </p:nvPicPr>
        <p:blipFill>
          <a:blip r:embed="rId4"/>
          <a:stretch>
            <a:fillRect/>
          </a:stretch>
        </p:blipFill>
        <p:spPr>
          <a:xfrm>
            <a:off x="5938936" y="2377866"/>
            <a:ext cx="3137888" cy="1734804"/>
          </a:xfrm>
          <a:prstGeom prst="rect">
            <a:avLst/>
          </a:prstGeom>
        </p:spPr>
      </p:pic>
    </p:spTree>
    <p:extLst>
      <p:ext uri="{BB962C8B-B14F-4D97-AF65-F5344CB8AC3E}">
        <p14:creationId xmlns:p14="http://schemas.microsoft.com/office/powerpoint/2010/main" val="401947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Kom vanuit het voorgaande tot een eerste onderzoeksvraag</a:t>
            </a:r>
            <a:endParaRPr lang="nl-NL" dirty="0"/>
          </a:p>
        </p:txBody>
      </p:sp>
      <p:sp>
        <p:nvSpPr>
          <p:cNvPr id="3" name="Tijdelijke aanduiding voor inhoud 2"/>
          <p:cNvSpPr>
            <a:spLocks noGrp="1"/>
          </p:cNvSpPr>
          <p:nvPr>
            <p:ph idx="1"/>
          </p:nvPr>
        </p:nvSpPr>
        <p:spPr>
          <a:xfrm>
            <a:off x="875201" y="2743201"/>
            <a:ext cx="8946541" cy="3408946"/>
          </a:xfrm>
        </p:spPr>
        <p:txBody>
          <a:bodyPr/>
          <a:lstStyle/>
          <a:p>
            <a:r>
              <a:rPr lang="nl-NL" dirty="0" smtClean="0"/>
              <a:t>Wat gebeurt er in de praktijk?</a:t>
            </a:r>
          </a:p>
          <a:p>
            <a:r>
              <a:rPr lang="nl-NL" dirty="0" smtClean="0"/>
              <a:t>Wat weet je al wel/niet?</a:t>
            </a:r>
          </a:p>
          <a:p>
            <a:r>
              <a:rPr lang="nl-NL" dirty="0" smtClean="0"/>
              <a:t>Wat heb je zelf ervaren?</a:t>
            </a:r>
            <a:endParaRPr lang="nl-NL" dirty="0"/>
          </a:p>
        </p:txBody>
      </p:sp>
    </p:spTree>
    <p:extLst>
      <p:ext uri="{BB962C8B-B14F-4D97-AF65-F5344CB8AC3E}">
        <p14:creationId xmlns:p14="http://schemas.microsoft.com/office/powerpoint/2010/main" val="329844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informatievaardigheden</a:t>
            </a:r>
            <a:endParaRPr lang="nl-NL" dirty="0"/>
          </a:p>
        </p:txBody>
      </p:sp>
      <p:pic>
        <p:nvPicPr>
          <p:cNvPr id="2050" name="Picture 2" descr="Afbeeldingsresultaat voor big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7264" y="2131218"/>
            <a:ext cx="4479508"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2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Big6 stap 1: Zoekvraag formuleren</a:t>
            </a:r>
            <a:endParaRPr lang="nl-NL" dirty="0"/>
          </a:p>
        </p:txBody>
      </p:sp>
      <p:sp>
        <p:nvSpPr>
          <p:cNvPr id="3" name="Tijdelijke aanduiding voor inhoud 2"/>
          <p:cNvSpPr>
            <a:spLocks noGrp="1"/>
          </p:cNvSpPr>
          <p:nvPr>
            <p:ph idx="1"/>
          </p:nvPr>
        </p:nvSpPr>
        <p:spPr>
          <a:xfrm>
            <a:off x="1319348" y="2018013"/>
            <a:ext cx="9601200" cy="4384964"/>
          </a:xfrm>
        </p:spPr>
        <p:txBody>
          <a:bodyPr>
            <a:normAutofit fontScale="92500" lnSpcReduction="20000"/>
          </a:bodyPr>
          <a:lstStyle/>
          <a:p>
            <a:pPr marL="0" indent="0">
              <a:buNone/>
            </a:pPr>
            <a:r>
              <a:rPr lang="nl-NL" dirty="0" smtClean="0"/>
              <a:t>Zorg dat je weet welke vraag je wil beantwoorden. </a:t>
            </a:r>
          </a:p>
          <a:p>
            <a:pPr marL="0" indent="0">
              <a:buNone/>
            </a:pPr>
            <a:r>
              <a:rPr lang="nl-NL" dirty="0" smtClean="0"/>
              <a:t>Bedenk welke informatie je nodig gaat hebben om dat te doen. </a:t>
            </a:r>
          </a:p>
          <a:p>
            <a:pPr marL="0" indent="0">
              <a:buNone/>
            </a:pPr>
            <a:r>
              <a:rPr lang="nl-NL" dirty="0">
                <a:solidFill>
                  <a:schemeClr val="accent6">
                    <a:lumMod val="75000"/>
                  </a:schemeClr>
                </a:solidFill>
              </a:rPr>
              <a:t>Wat zijn je mogelijke bronnen? Probeer zo volledig mogelijk te zijn. </a:t>
            </a:r>
          </a:p>
          <a:p>
            <a:pPr marL="0" indent="0">
              <a:buNone/>
            </a:pPr>
            <a:r>
              <a:rPr lang="nl-NL" dirty="0">
                <a:solidFill>
                  <a:schemeClr val="accent6">
                    <a:lumMod val="75000"/>
                  </a:schemeClr>
                </a:solidFill>
              </a:rPr>
              <a:t>Kies de beste bronnen uit en begin daar.</a:t>
            </a:r>
          </a:p>
          <a:p>
            <a:pPr marL="0" indent="0">
              <a:buNone/>
            </a:pPr>
            <a:r>
              <a:rPr lang="nl-NL" dirty="0" smtClean="0">
                <a:solidFill>
                  <a:schemeClr val="accent6">
                    <a:lumMod val="75000"/>
                  </a:schemeClr>
                </a:solidFill>
              </a:rPr>
              <a:t>Zoek je bronnen op.</a:t>
            </a:r>
          </a:p>
          <a:p>
            <a:pPr marL="0" indent="0">
              <a:buNone/>
            </a:pPr>
            <a:r>
              <a:rPr lang="nl-NL" dirty="0" smtClean="0">
                <a:solidFill>
                  <a:schemeClr val="accent6">
                    <a:lumMod val="75000"/>
                  </a:schemeClr>
                </a:solidFill>
              </a:rPr>
              <a:t>Zoek in je bronnen naar de informatie die je nodig hebt. </a:t>
            </a:r>
          </a:p>
          <a:p>
            <a:pPr marL="0" indent="0">
              <a:buNone/>
            </a:pPr>
            <a:r>
              <a:rPr lang="nl-NL" dirty="0" smtClean="0">
                <a:solidFill>
                  <a:schemeClr val="accent6">
                    <a:lumMod val="75000"/>
                  </a:schemeClr>
                </a:solidFill>
              </a:rPr>
              <a:t>Haal de informatie die je nodig hebt uit je bron. </a:t>
            </a:r>
          </a:p>
          <a:p>
            <a:pPr marL="0" indent="0">
              <a:buNone/>
            </a:pPr>
            <a:r>
              <a:rPr lang="nl-NL" dirty="0" smtClean="0">
                <a:solidFill>
                  <a:schemeClr val="accent6">
                    <a:lumMod val="75000"/>
                  </a:schemeClr>
                </a:solidFill>
              </a:rPr>
              <a:t>Organiseer alle informatie die je gevonden hebt. </a:t>
            </a:r>
          </a:p>
          <a:p>
            <a:pPr marL="0" indent="0">
              <a:buNone/>
            </a:pPr>
            <a:r>
              <a:rPr lang="nl-NL" dirty="0" smtClean="0">
                <a:solidFill>
                  <a:schemeClr val="accent6">
                    <a:lumMod val="75000"/>
                  </a:schemeClr>
                </a:solidFill>
              </a:rPr>
              <a:t>Geef antwoord op de vraag. </a:t>
            </a:r>
          </a:p>
          <a:p>
            <a:pPr marL="0" indent="0">
              <a:buNone/>
            </a:pPr>
            <a:r>
              <a:rPr lang="nl-NL" dirty="0" smtClean="0">
                <a:solidFill>
                  <a:schemeClr val="accent6">
                    <a:lumMod val="75000"/>
                  </a:schemeClr>
                </a:solidFill>
              </a:rPr>
              <a:t>Presenteer je verhaal. </a:t>
            </a:r>
          </a:p>
          <a:p>
            <a:pPr marL="0" indent="0">
              <a:buNone/>
            </a:pPr>
            <a:r>
              <a:rPr lang="nl-NL" dirty="0" smtClean="0">
                <a:solidFill>
                  <a:schemeClr val="accent6">
                    <a:lumMod val="75000"/>
                  </a:schemeClr>
                </a:solidFill>
              </a:rPr>
              <a:t>Evalueer je proces.</a:t>
            </a:r>
          </a:p>
          <a:p>
            <a:pPr marL="0" indent="0">
              <a:buNone/>
            </a:pPr>
            <a:r>
              <a:rPr lang="nl-NL" dirty="0" smtClean="0">
                <a:solidFill>
                  <a:schemeClr val="accent6">
                    <a:lumMod val="75000"/>
                  </a:schemeClr>
                </a:solidFill>
              </a:rPr>
              <a:t>Evalueer je resultaat. </a:t>
            </a:r>
          </a:p>
          <a:p>
            <a:endParaRPr lang="nl-NL" dirty="0"/>
          </a:p>
        </p:txBody>
      </p:sp>
    </p:spTree>
    <p:extLst>
      <p:ext uri="{BB962C8B-B14F-4D97-AF65-F5344CB8AC3E}">
        <p14:creationId xmlns:p14="http://schemas.microsoft.com/office/powerpoint/2010/main" val="1917877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1233</Words>
  <Application>Microsoft Office PowerPoint</Application>
  <PresentationFormat>Breedbeeld</PresentationFormat>
  <Paragraphs>172</Paragraphs>
  <Slides>21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Century Gothic</vt:lpstr>
      <vt:lpstr>Wingdings</vt:lpstr>
      <vt:lpstr>Wingdings 3</vt:lpstr>
      <vt:lpstr>Ion</vt:lpstr>
      <vt:lpstr>Taallab 3.0 Online geletterdheid</vt:lpstr>
      <vt:lpstr>Opdracht met het oog op 27 maart</vt:lpstr>
      <vt:lpstr>Weet iedereen wat er met digitale geletterdheid wordt bedoeld?</vt:lpstr>
      <vt:lpstr>Stand van zaken huidige onderwijssituatie</vt:lpstr>
      <vt:lpstr>Stand van zaken theorie </vt:lpstr>
      <vt:lpstr>Stand van zaken eigen digitale informatieverwerkingsvaardigheden</vt:lpstr>
      <vt:lpstr>Kom vanuit het voorgaande tot een eerste onderzoeksvraag</vt:lpstr>
      <vt:lpstr>Big6: informatievaardigheden</vt:lpstr>
      <vt:lpstr>Big6 stap 1: Zoekvraag formuleren</vt:lpstr>
      <vt:lpstr>Big6 stap 2: Zoekstrategie bepalen</vt:lpstr>
      <vt:lpstr>Big6 stap 3: Lokaliseren van informatie</vt:lpstr>
      <vt:lpstr>Big6 stap 4: Gebruiken van informatie</vt:lpstr>
      <vt:lpstr>Big6 stap 5: Verwerken van informatie</vt:lpstr>
      <vt:lpstr>Big6 stap 6: Evalueren</vt:lpstr>
      <vt:lpstr>Big6: overzicht</vt:lpstr>
      <vt:lpstr>Wat doen de mediacoaches van BMB?</vt:lpstr>
      <vt:lpstr>Hoe werk je met de KennisCloud?</vt:lpstr>
      <vt:lpstr>Stel de mindmap bij op basis  van de nieuwe informatie</vt:lpstr>
      <vt:lpstr>Bijstellen onderzoeksvraag</vt:lpstr>
      <vt:lpstr>Hoe ga je komende twee weken aan de slag?</vt:lpstr>
      <vt:lpstr>Volgende bijeenkomst</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Taallab 3.0 Online geletterdheid</dc:title>
  <dc:creator>Croon,Katinka C.H.M. de</dc:creator>
  <cp:lastModifiedBy>Miriam van den Beemt</cp:lastModifiedBy>
  <cp:revision>9</cp:revision>
  <cp:lastPrinted>2019-03-26T13:07:24Z</cp:lastPrinted>
  <dcterms:created xsi:type="dcterms:W3CDTF">2019-03-26T11:59:25Z</dcterms:created>
  <dcterms:modified xsi:type="dcterms:W3CDTF">2019-03-27T15:09:40Z</dcterms:modified>
</cp:coreProperties>
</file>