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5"/>
    <p:sldMasterId id="2147483650" r:id="rId6"/>
    <p:sldMasterId id="2147483651" r:id="rId7"/>
  </p:sldMasterIdLst>
  <p:notesMasterIdLst>
    <p:notesMasterId r:id="rId19"/>
  </p:notesMasterIdLst>
  <p:handoutMasterIdLst>
    <p:handoutMasterId r:id="rId20"/>
  </p:handoutMasterIdLst>
  <p:sldIdLst>
    <p:sldId id="256" r:id="rId8"/>
    <p:sldId id="261" r:id="rId9"/>
    <p:sldId id="262" r:id="rId10"/>
    <p:sldId id="265" r:id="rId11"/>
    <p:sldId id="266" r:id="rId12"/>
    <p:sldId id="257" r:id="rId13"/>
    <p:sldId id="264" r:id="rId14"/>
    <p:sldId id="267" r:id="rId15"/>
    <p:sldId id="269" r:id="rId16"/>
    <p:sldId id="268" r:id="rId17"/>
    <p:sldId id="259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643"/>
    <a:srgbClr val="F77719"/>
    <a:srgbClr val="414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5B63D9-38A1-F045-1D29-92473CF769B0}" v="1" dt="2022-11-08T08:26:46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8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8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A2352A-1113-4084-9335-C55E23102E6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0B70CD-F337-4755-A518-16C2A1EF5EF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19:17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B70CD-F337-4755-A518-16C2A1EF5EF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3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6263"/>
            <a:ext cx="7772400" cy="1582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557338"/>
            <a:ext cx="7775575" cy="647700"/>
          </a:xfrm>
        </p:spPr>
        <p:txBody>
          <a:bodyPr/>
          <a:lstStyle>
            <a:lvl1pPr marL="0" indent="0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4941888"/>
            <a:ext cx="3887787" cy="33337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5E0E4F60-1194-4502-8C55-5E8D5EA46286}" type="datetime4">
              <a:rPr lang="nl-NL"/>
              <a:pPr>
                <a:defRPr/>
              </a:pPr>
              <a:t>28 november 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4213" y="4652963"/>
            <a:ext cx="3887787" cy="260350"/>
          </a:xfrm>
        </p:spPr>
        <p:txBody>
          <a:bodyPr/>
          <a:lstStyle>
            <a:lvl1pPr>
              <a:defRPr>
                <a:solidFill>
                  <a:srgbClr val="4B4643"/>
                </a:solidFill>
              </a:defRPr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66437-BEC7-4D5B-A0AF-55CB44E1E361}" type="datetime4">
              <a:rPr lang="nl-NL"/>
              <a:pPr>
                <a:defRPr/>
              </a:pPr>
              <a:t>28 november 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06683-E767-420A-8C71-772E84C100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6688" y="765175"/>
            <a:ext cx="1943100" cy="50260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765175"/>
            <a:ext cx="5678488" cy="50260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30FE8-E672-48F1-85DA-23F9732A2F5D}" type="datetime4">
              <a:rPr lang="nl-NL"/>
              <a:pPr>
                <a:defRPr/>
              </a:pPr>
              <a:t>28 november 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91B7D-E5C1-437F-A4C8-6DAD0C44A96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4213" y="5084763"/>
            <a:ext cx="3811587" cy="1008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5084763"/>
            <a:ext cx="3811588" cy="1008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99A9-AB46-4967-8D69-CFCFE30F98A0}" type="datetime4">
              <a:rPr lang="nl-NL"/>
              <a:pPr>
                <a:defRPr/>
              </a:pPr>
              <a:t>28 november 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5935C-8145-43CD-9251-2E6A267721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6688" y="4724400"/>
            <a:ext cx="1943100" cy="13684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4213" y="4724400"/>
            <a:ext cx="5680075" cy="13684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1587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3811588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93E6C-637F-495A-9E35-421CC30214BA}" type="datetime4">
              <a:rPr lang="nl-NL"/>
              <a:pPr>
                <a:defRPr/>
              </a:pPr>
              <a:t>28 november 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B9684-C624-429E-BC8A-A72C1B0CCE0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6688" y="1628775"/>
            <a:ext cx="1943100" cy="10795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4213" y="1628775"/>
            <a:ext cx="5680075" cy="10795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196975"/>
            <a:ext cx="3810000" cy="4594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0000" cy="4594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F99BA-3985-4608-980B-2EE943357E91}" type="datetime4">
              <a:rPr lang="nl-NL"/>
              <a:pPr>
                <a:defRPr/>
              </a:pPr>
              <a:t>28 november 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B706-1A9D-4194-8592-8EC4438F022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0A373-F5FB-4C2A-A2AA-5DDA82686C4D}" type="datetime4">
              <a:rPr lang="nl-NL"/>
              <a:pPr>
                <a:defRPr/>
              </a:pPr>
              <a:t>28 november 2022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CB7E4-5C02-4CB3-BD91-AAC9F5115F3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296BA-93A7-4F87-A857-50714E6275A7}" type="datetime4">
              <a:rPr lang="nl-NL"/>
              <a:pPr>
                <a:defRPr/>
              </a:pPr>
              <a:t>28 november 2022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0EA3-3C6F-4945-87FF-9AED07E532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79B97-B1DA-4D89-8E82-62AF791AF295}" type="datetime4">
              <a:rPr lang="nl-NL"/>
              <a:pPr>
                <a:defRPr/>
              </a:pPr>
              <a:t>28 november 2022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62977-C28F-43B0-A5B4-7B890E1F5D9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25664-84F0-4A39-8A7A-BBAE12B1BAAE}" type="datetime4">
              <a:rPr lang="nl-NL"/>
              <a:pPr>
                <a:defRPr/>
              </a:pPr>
              <a:t>28 november 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8F50-1CA5-4AFD-A7F7-B362790D0DD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BC0CE-5D24-4C67-80EC-5C9A30B77EFA}" type="datetime4">
              <a:rPr lang="nl-NL"/>
              <a:pPr>
                <a:defRPr/>
              </a:pPr>
              <a:t>28 november 2022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0A732-C0E7-4C8C-9AAB-845A6F8B610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5175"/>
            <a:ext cx="77739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  <a:br>
              <a:rPr lang="nl-NL"/>
            </a:b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96975"/>
            <a:ext cx="77724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0"/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188913"/>
            <a:ext cx="43926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B4643"/>
                </a:solidFill>
              </a:defRPr>
            </a:lvl1pPr>
          </a:lstStyle>
          <a:p>
            <a:pPr>
              <a:defRPr/>
            </a:pPr>
            <a:fld id="{1A13D082-E028-40F4-9825-1AF530050A02}" type="datetime4">
              <a:rPr lang="nl-NL"/>
              <a:pPr>
                <a:defRPr/>
              </a:pPr>
              <a:t>28 november 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213" y="6308725"/>
            <a:ext cx="698341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77719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08725"/>
            <a:ext cx="1152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77719"/>
                </a:solidFill>
                <a:latin typeface="+mj-lt"/>
              </a:defRPr>
            </a:lvl1pPr>
          </a:lstStyle>
          <a:p>
            <a:pPr>
              <a:defRPr/>
            </a:pPr>
            <a:fld id="{EEF9566E-C429-457D-B1AA-3B19F47D633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B464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B4643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B4643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B4643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B4643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643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643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643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64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724400"/>
            <a:ext cx="7775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5084763"/>
            <a:ext cx="77755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7771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7771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7771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7771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77719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F77719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F77719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F77719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F7771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628775"/>
            <a:ext cx="77755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55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te wijzigen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ostart.nl/na-het-nieuws/01-11-2019/BV_10139496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268760"/>
            <a:ext cx="7775575" cy="6477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5400" b="1" dirty="0">
                <a:solidFill>
                  <a:schemeClr val="bg1"/>
                </a:solidFill>
                <a:latin typeface="Verdana" pitchFamily="34" charset="0"/>
              </a:rPr>
              <a:t>Welkom bij de inspiratiesessie </a:t>
            </a:r>
          </a:p>
          <a:p>
            <a:pPr eaLnBrk="1" hangingPunct="1">
              <a:buFontTx/>
              <a:buNone/>
            </a:pPr>
            <a:r>
              <a:rPr lang="nl-NL" sz="5400" b="1" dirty="0">
                <a:solidFill>
                  <a:schemeClr val="bg1"/>
                </a:solidFill>
                <a:latin typeface="Verdana" pitchFamily="34" charset="0"/>
              </a:rPr>
              <a:t>@By </a:t>
            </a:r>
            <a:r>
              <a:rPr lang="nl-NL" sz="5400" b="1" dirty="0" err="1">
                <a:solidFill>
                  <a:schemeClr val="bg1"/>
                </a:solidFill>
                <a:latin typeface="Verdana" pitchFamily="34" charset="0"/>
              </a:rPr>
              <a:t>Farihah</a:t>
            </a:r>
            <a:endParaRPr lang="nl-NL" sz="54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AC5CB-0461-8FE2-3FC8-D0B350E12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51626"/>
            <a:ext cx="7773988" cy="1008063"/>
          </a:xfrm>
        </p:spPr>
        <p:txBody>
          <a:bodyPr wrap="square" anchor="t">
            <a:normAutofit/>
          </a:bodyPr>
          <a:lstStyle/>
          <a:p>
            <a:r>
              <a:rPr lang="en-US" dirty="0" err="1"/>
              <a:t>En</a:t>
            </a:r>
            <a:r>
              <a:rPr lang="en-US" dirty="0"/>
              <a:t> dan nu: By </a:t>
            </a:r>
            <a:r>
              <a:rPr lang="en-US" dirty="0" err="1"/>
              <a:t>Farihah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beleven</a:t>
            </a:r>
            <a:r>
              <a:rPr lang="en-US" dirty="0"/>
              <a:t>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CB9669-701E-5D34-D821-09E2213DE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48" y="980728"/>
            <a:ext cx="7200000" cy="5058001"/>
          </a:xfrm>
          <a:prstGeom prst="rect">
            <a:avLst/>
          </a:prstGeom>
          <a:noFill/>
        </p:spPr>
      </p:pic>
      <p:sp>
        <p:nvSpPr>
          <p:cNvPr id="614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812088" y="6308725"/>
            <a:ext cx="1152525" cy="28892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C878C626-FE13-4246-94D0-E095C3DE395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5" name="Picture 2" descr="Afbeeldingsresultaat voor instagram">
            <a:extLst>
              <a:ext uri="{FF2B5EF4-FFF2-40B4-BE49-F238E27FC236}">
                <a16:creationId xmlns:a16="http://schemas.microsoft.com/office/drawing/2014/main" id="{A7FC5FD4-A0D2-A50E-7894-BC42ABD19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477" y="198535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instagram">
            <a:extLst>
              <a:ext uri="{FF2B5EF4-FFF2-40B4-BE49-F238E27FC236}">
                <a16:creationId xmlns:a16="http://schemas.microsoft.com/office/drawing/2014/main" id="{5CC8CC09-032E-A1B8-4AE4-0C676F544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61" y="284557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beeldingsresultaat voor instagram">
            <a:extLst>
              <a:ext uri="{FF2B5EF4-FFF2-40B4-BE49-F238E27FC236}">
                <a16:creationId xmlns:a16="http://schemas.microsoft.com/office/drawing/2014/main" id="{712F25E9-B8CB-C116-0A78-34EB7566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71494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instagram">
            <a:extLst>
              <a:ext uri="{FF2B5EF4-FFF2-40B4-BE49-F238E27FC236}">
                <a16:creationId xmlns:a16="http://schemas.microsoft.com/office/drawing/2014/main" id="{E52A2902-ACF7-43FA-FF77-7BC49968D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61" y="457973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instagram">
            <a:extLst>
              <a:ext uri="{FF2B5EF4-FFF2-40B4-BE49-F238E27FC236}">
                <a16:creationId xmlns:a16="http://schemas.microsoft.com/office/drawing/2014/main" id="{4C8E03FC-792B-1E32-6B8B-386619C78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61" y="544452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beeldingsresultaat voor instagram">
            <a:extLst>
              <a:ext uri="{FF2B5EF4-FFF2-40B4-BE49-F238E27FC236}">
                <a16:creationId xmlns:a16="http://schemas.microsoft.com/office/drawing/2014/main" id="{C43AEAB7-5130-0C0F-6C55-204A0ED41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2056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fbeeldingsresultaat voor instagram">
            <a:extLst>
              <a:ext uri="{FF2B5EF4-FFF2-40B4-BE49-F238E27FC236}">
                <a16:creationId xmlns:a16="http://schemas.microsoft.com/office/drawing/2014/main" id="{EE87FD83-8A4D-6B20-4484-E49170CDB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4979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685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539552" y="548680"/>
            <a:ext cx="7775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nl-NL" sz="2800" b="1" dirty="0">
                <a:solidFill>
                  <a:schemeClr val="bg1"/>
                </a:solidFill>
                <a:latin typeface="Verdana" pitchFamily="34" charset="0"/>
              </a:rPr>
              <a:t>Bedankt, een goede reis en tot ziens!!</a:t>
            </a:r>
          </a:p>
        </p:txBody>
      </p:sp>
      <p:pic>
        <p:nvPicPr>
          <p:cNvPr id="12290" name="Picture 2" descr="Let's go digital - MemotionS - Meeting &amp; Congres Management - Eindhoven">
            <a:extLst>
              <a:ext uri="{FF2B5EF4-FFF2-40B4-BE49-F238E27FC236}">
                <a16:creationId xmlns:a16="http://schemas.microsoft.com/office/drawing/2014/main" id="{006086DD-34AA-8106-B056-CC29299D5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680000" cy="288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itle 1">
            <a:extLst>
              <a:ext uri="{FF2B5EF4-FFF2-40B4-BE49-F238E27FC236}">
                <a16:creationId xmlns:a16="http://schemas.microsoft.com/office/drawing/2014/main" id="{686DAF51-85E5-5D33-F358-2BF2646D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r>
              <a:rPr lang="en-US" dirty="0"/>
              <a:t>Even </a:t>
            </a:r>
            <a:r>
              <a:rPr lang="en-US" dirty="0" err="1"/>
              <a:t>voorstellen</a:t>
            </a:r>
            <a:r>
              <a:rPr lang="en-US" dirty="0"/>
              <a:t>….</a:t>
            </a:r>
          </a:p>
        </p:txBody>
      </p:sp>
      <p:pic>
        <p:nvPicPr>
          <p:cNvPr id="3074" name="Picture 2" descr="Graphic Novels | 5 leestips van Geert Smeets - YouTube">
            <a:extLst>
              <a:ext uri="{FF2B5EF4-FFF2-40B4-BE49-F238E27FC236}">
                <a16:creationId xmlns:a16="http://schemas.microsoft.com/office/drawing/2014/main" id="{930D7B06-8CDE-6826-32E5-E11583879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 r="47188" b="1"/>
          <a:stretch/>
        </p:blipFill>
        <p:spPr bwMode="auto">
          <a:xfrm>
            <a:off x="4810893" y="731837"/>
            <a:ext cx="3600000" cy="412211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155" name="Text Placeholder 3">
            <a:extLst>
              <a:ext uri="{FF2B5EF4-FFF2-40B4-BE49-F238E27FC236}">
                <a16:creationId xmlns:a16="http://schemas.microsoft.com/office/drawing/2014/main" id="{CFDD996E-1CB6-AF93-4D1B-D546FA8D7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552" y="1412776"/>
            <a:ext cx="3008313" cy="4691063"/>
          </a:xfrm>
        </p:spPr>
        <p:txBody>
          <a:bodyPr/>
          <a:lstStyle/>
          <a:p>
            <a:r>
              <a:rPr lang="en-US" b="1" dirty="0"/>
              <a:t>Geert Smeets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*Lees-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mediaconsulent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*</a:t>
            </a:r>
            <a:r>
              <a:rPr lang="en-US" dirty="0" err="1"/>
              <a:t>Voortgezet</a:t>
            </a:r>
            <a:r>
              <a:rPr lang="en-US" dirty="0"/>
              <a:t> </a:t>
            </a:r>
            <a:r>
              <a:rPr lang="en-US" dirty="0" err="1"/>
              <a:t>Onderwijs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*</a:t>
            </a:r>
            <a:r>
              <a:rPr lang="en-US" dirty="0" err="1"/>
              <a:t>Ambassadeur</a:t>
            </a:r>
            <a:r>
              <a:rPr lang="en-US" dirty="0"/>
              <a:t> </a:t>
            </a:r>
            <a:r>
              <a:rPr lang="en-US" dirty="0" err="1"/>
              <a:t>Leesplezier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*</a:t>
            </a:r>
            <a:r>
              <a:rPr lang="en-US" dirty="0" err="1"/>
              <a:t>Leesbevorderaar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*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geletterdheid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*</a:t>
            </a:r>
            <a:r>
              <a:rPr lang="en-US" dirty="0" err="1"/>
              <a:t>Klantenservice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*</a:t>
            </a:r>
            <a:r>
              <a:rPr lang="en-US" dirty="0" err="1"/>
              <a:t>Liefhebber</a:t>
            </a:r>
            <a:r>
              <a:rPr lang="en-US" dirty="0"/>
              <a:t> Graphic Novels</a:t>
            </a:r>
          </a:p>
        </p:txBody>
      </p:sp>
      <p:sp>
        <p:nvSpPr>
          <p:cNvPr id="614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0" y="188913"/>
            <a:ext cx="4392613" cy="360362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1652E8DF-F029-46A0-807D-D4CF61498FBF}" type="datetime4">
              <a:rPr lang="nl-NL" smtClean="0"/>
              <a:pPr>
                <a:spcAft>
                  <a:spcPts val="600"/>
                </a:spcAft>
              </a:pPr>
              <a:t>28 november 2022</a:t>
            </a:fld>
            <a:endParaRPr lang="en-US"/>
          </a:p>
        </p:txBody>
      </p:sp>
      <p:sp>
        <p:nvSpPr>
          <p:cNvPr id="6157" name="Footer Placeholder 5">
            <a:extLst>
              <a:ext uri="{FF2B5EF4-FFF2-40B4-BE49-F238E27FC236}">
                <a16:creationId xmlns:a16="http://schemas.microsoft.com/office/drawing/2014/main" id="{0EEFDBC0-C2FA-FC7F-D9D7-D3BFBA85E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3" y="6308725"/>
            <a:ext cx="6983412" cy="268288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14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812088" y="6308725"/>
            <a:ext cx="1152525" cy="28892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C878C626-FE13-4246-94D0-E095C3DE395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3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itle 1">
            <a:extLst>
              <a:ext uri="{FF2B5EF4-FFF2-40B4-BE49-F238E27FC236}">
                <a16:creationId xmlns:a16="http://schemas.microsoft.com/office/drawing/2014/main" id="{2944F1D8-4B8C-B15F-5D1B-7D4B28E6D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en-US" dirty="0" err="1"/>
              <a:t>Achtergrond</a:t>
            </a:r>
            <a:r>
              <a:rPr lang="en-US" dirty="0"/>
              <a:t> project</a:t>
            </a:r>
          </a:p>
        </p:txBody>
      </p:sp>
      <p:sp>
        <p:nvSpPr>
          <p:cNvPr id="6155" name="Text Placeholder 3">
            <a:extLst>
              <a:ext uri="{FF2B5EF4-FFF2-40B4-BE49-F238E27FC236}">
                <a16:creationId xmlns:a16="http://schemas.microsoft.com/office/drawing/2014/main" id="{4A9824D4-68DB-B1CD-4E57-76C4E39C7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4573" y="1055185"/>
            <a:ext cx="4392613" cy="531541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nl-NL" sz="1800" b="1" dirty="0">
                <a:solidFill>
                  <a:srgbClr val="F77719"/>
                </a:solidFill>
              </a:rPr>
              <a:t>DIGLIT: </a:t>
            </a:r>
          </a:p>
          <a:p>
            <a:r>
              <a:rPr lang="nl-NL" sz="1800" b="1" dirty="0"/>
              <a:t>EEN NIEUW TIJDPERK VOOR LEZERS</a:t>
            </a:r>
          </a:p>
          <a:p>
            <a:endParaRPr lang="nl-NL" dirty="0">
              <a:solidFill>
                <a:srgbClr val="F77719"/>
              </a:solidFill>
            </a:endParaRPr>
          </a:p>
          <a:p>
            <a:r>
              <a:rPr lang="nl-NL" sz="1600" dirty="0">
                <a:solidFill>
                  <a:srgbClr val="F77719"/>
                </a:solidFill>
              </a:rPr>
              <a:t>*Bibliotheken:</a:t>
            </a:r>
          </a:p>
          <a:p>
            <a:r>
              <a:rPr lang="nl-NL" sz="1600" dirty="0"/>
              <a:t>Collectievorming / programmering</a:t>
            </a:r>
          </a:p>
          <a:p>
            <a:endParaRPr lang="nl-NL" sz="1600" dirty="0">
              <a:solidFill>
                <a:srgbClr val="F77719"/>
              </a:solidFill>
            </a:endParaRPr>
          </a:p>
          <a:p>
            <a:r>
              <a:rPr lang="nl-NL" sz="1600" dirty="0">
                <a:solidFill>
                  <a:srgbClr val="F77719"/>
                </a:solidFill>
              </a:rPr>
              <a:t>*Scholen</a:t>
            </a:r>
          </a:p>
          <a:p>
            <a:r>
              <a:rPr lang="nl-NL" sz="1600" dirty="0"/>
              <a:t>Plaats en functie in de les NL</a:t>
            </a:r>
          </a:p>
          <a:p>
            <a:endParaRPr lang="nl-NL" sz="1600" dirty="0">
              <a:solidFill>
                <a:srgbClr val="F77719"/>
              </a:solidFill>
            </a:endParaRPr>
          </a:p>
          <a:p>
            <a:r>
              <a:rPr lang="nl-NL" sz="1600" dirty="0">
                <a:solidFill>
                  <a:srgbClr val="F77719"/>
                </a:solidFill>
              </a:rPr>
              <a:t>*Universiteiten</a:t>
            </a:r>
          </a:p>
          <a:p>
            <a:r>
              <a:rPr lang="nl-NL" sz="1600" dirty="0"/>
              <a:t>Cognitieve en didactische aspecten van </a:t>
            </a:r>
            <a:r>
              <a:rPr lang="nl-NL" sz="1600" dirty="0" err="1"/>
              <a:t>DigLit</a:t>
            </a:r>
            <a:endParaRPr lang="nl-NL" sz="1600" dirty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614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0" y="188913"/>
            <a:ext cx="4392613" cy="360362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1652E8DF-F029-46A0-807D-D4CF61498FBF}" type="datetime4">
              <a:rPr lang="nl-NL" smtClean="0"/>
              <a:pPr>
                <a:spcAft>
                  <a:spcPts val="600"/>
                </a:spcAft>
              </a:pPr>
              <a:t>28 november 2022</a:t>
            </a:fld>
            <a:endParaRPr lang="en-US" dirty="0"/>
          </a:p>
        </p:txBody>
      </p:sp>
      <p:sp>
        <p:nvSpPr>
          <p:cNvPr id="6157" name="Footer Placeholder 5">
            <a:extLst>
              <a:ext uri="{FF2B5EF4-FFF2-40B4-BE49-F238E27FC236}">
                <a16:creationId xmlns:a16="http://schemas.microsoft.com/office/drawing/2014/main" id="{4940E2DC-76F1-1A2D-40D7-840F3422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3" y="6308725"/>
            <a:ext cx="6983412" cy="268288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14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812088" y="6308725"/>
            <a:ext cx="1152525" cy="28892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C878C626-FE13-4246-94D0-E095C3DE395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4104" name="Picture 8" descr="The many faces of digital literature – The Digital Literature Consortium">
            <a:extLst>
              <a:ext uri="{FF2B5EF4-FFF2-40B4-BE49-F238E27FC236}">
                <a16:creationId xmlns:a16="http://schemas.microsoft.com/office/drawing/2014/main" id="{360CED31-4A54-9C00-1BE0-360F6E203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895666" y="980728"/>
            <a:ext cx="3960000" cy="52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Tilburg University | Tilburg">
            <a:extLst>
              <a:ext uri="{FF2B5EF4-FFF2-40B4-BE49-F238E27FC236}">
                <a16:creationId xmlns:a16="http://schemas.microsoft.com/office/drawing/2014/main" id="{9E52B3BA-E486-81C8-E32A-ED0F75B17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65" y="105078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de Bibliotheek Midden-Brabant - YouTube">
            <a:extLst>
              <a:ext uri="{FF2B5EF4-FFF2-40B4-BE49-F238E27FC236}">
                <a16:creationId xmlns:a16="http://schemas.microsoft.com/office/drawing/2014/main" id="{63CED26A-F516-0AFF-5DB6-2CF58D813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56" y="105078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oninklijke Bibliotheek (KB) - YouTube">
            <a:extLst>
              <a:ext uri="{FF2B5EF4-FFF2-40B4-BE49-F238E27FC236}">
                <a16:creationId xmlns:a16="http://schemas.microsoft.com/office/drawing/2014/main" id="{C9B3555E-8830-84DC-AAC9-983FBB8C9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35" y="1050786"/>
            <a:ext cx="1080000" cy="108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Radboud-University-Nijmegen-logo - Renske Dijkstra">
            <a:extLst>
              <a:ext uri="{FF2B5EF4-FFF2-40B4-BE49-F238E27FC236}">
                <a16:creationId xmlns:a16="http://schemas.microsoft.com/office/drawing/2014/main" id="{E01EACD7-884B-0A04-62C2-F6CBBB81D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986" y="1050786"/>
            <a:ext cx="1080000" cy="10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53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itle 1">
            <a:extLst>
              <a:ext uri="{FF2B5EF4-FFF2-40B4-BE49-F238E27FC236}">
                <a16:creationId xmlns:a16="http://schemas.microsoft.com/office/drawing/2014/main" id="{2BC7D621-F667-221A-B466-C1718C867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4392613" cy="779686"/>
          </a:xfrm>
        </p:spPr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Literatuur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het </a:t>
            </a:r>
            <a:r>
              <a:rPr lang="en-US" dirty="0" err="1"/>
              <a:t>onderwijs</a:t>
            </a:r>
            <a:r>
              <a:rPr lang="en-US" dirty="0"/>
              <a:t>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61E394C-9A32-AF79-77C0-E7073E8A8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476672"/>
            <a:ext cx="3600000" cy="3627203"/>
          </a:xfrm>
          <a:prstGeom prst="rect">
            <a:avLst/>
          </a:prstGeom>
          <a:noFill/>
        </p:spPr>
      </p:pic>
      <p:sp>
        <p:nvSpPr>
          <p:cNvPr id="6155" name="Text Placeholder 3">
            <a:extLst>
              <a:ext uri="{FF2B5EF4-FFF2-40B4-BE49-F238E27FC236}">
                <a16:creationId xmlns:a16="http://schemas.microsoft.com/office/drawing/2014/main" id="{514F93DE-9EB0-B16E-6B26-42747EA96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136873"/>
            <a:ext cx="4474840" cy="5028431"/>
          </a:xfrm>
        </p:spPr>
        <p:txBody>
          <a:bodyPr/>
          <a:lstStyle/>
          <a:p>
            <a:r>
              <a:rPr lang="nl-NL" dirty="0"/>
              <a:t>-digitale technologieën in het dagelijks leven</a:t>
            </a:r>
          </a:p>
          <a:p>
            <a:endParaRPr lang="nl-NL" dirty="0"/>
          </a:p>
          <a:p>
            <a:r>
              <a:rPr lang="nl-NL" dirty="0"/>
              <a:t>-draagt bij aan digitale geletterdheid</a:t>
            </a:r>
          </a:p>
          <a:p>
            <a:endParaRPr lang="nl-NL" dirty="0"/>
          </a:p>
          <a:p>
            <a:r>
              <a:rPr lang="nl-NL" dirty="0"/>
              <a:t>-vernieuwing huidige literatuur onderwijs</a:t>
            </a:r>
          </a:p>
          <a:p>
            <a:r>
              <a:rPr lang="nl-NL" dirty="0"/>
              <a:t>in het curriculum Nederlands is het thema grotendeels afwezig</a:t>
            </a:r>
          </a:p>
          <a:p>
            <a:endParaRPr lang="nl-NL" dirty="0"/>
          </a:p>
          <a:p>
            <a:r>
              <a:rPr lang="nl-NL" dirty="0"/>
              <a:t>-uitermate geschikt voor samenwerkingsvormen en klassikale benaderingen.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i="1" dirty="0"/>
              <a:t>Literatuurdocenten zoude meer moeten inzetten op de creatieve inbreng van leerlingen: ‘In welke mate draagt bijvoorbeeld het zelf schrijven van (beeld)verhalen en gedichten en het spelen van games bij aan de ontwikkeling van literaire competentie en bewuste geletterdheid?’ </a:t>
            </a:r>
            <a:r>
              <a:rPr lang="nl-NL" dirty="0"/>
              <a:t>(Witte / </a:t>
            </a:r>
            <a:r>
              <a:rPr lang="nl-NL" dirty="0" err="1"/>
              <a:t>Dera</a:t>
            </a:r>
            <a:r>
              <a:rPr lang="nl-NL" dirty="0"/>
              <a:t>)</a:t>
            </a:r>
            <a:endParaRPr lang="en-US" dirty="0"/>
          </a:p>
        </p:txBody>
      </p:sp>
      <p:sp>
        <p:nvSpPr>
          <p:cNvPr id="614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0" y="188913"/>
            <a:ext cx="4392613" cy="360362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1652E8DF-F029-46A0-807D-D4CF61498FBF}" type="datetime4">
              <a:rPr lang="nl-NL" smtClean="0"/>
              <a:pPr>
                <a:spcAft>
                  <a:spcPts val="600"/>
                </a:spcAft>
              </a:pPr>
              <a:t>28 november 2022</a:t>
            </a:fld>
            <a:endParaRPr lang="en-US"/>
          </a:p>
        </p:txBody>
      </p:sp>
      <p:sp>
        <p:nvSpPr>
          <p:cNvPr id="6157" name="Footer Placeholder 5">
            <a:extLst>
              <a:ext uri="{FF2B5EF4-FFF2-40B4-BE49-F238E27FC236}">
                <a16:creationId xmlns:a16="http://schemas.microsoft.com/office/drawing/2014/main" id="{99EBDB33-06A3-09EB-B919-0BE58962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3" y="6308725"/>
            <a:ext cx="6983412" cy="268288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14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812088" y="6308725"/>
            <a:ext cx="1152525" cy="28892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C878C626-FE13-4246-94D0-E095C3DE395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698536CF-438C-2CF5-7E1E-C7D5C8593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1"/>
          <a:stretch/>
        </p:blipFill>
        <p:spPr bwMode="auto">
          <a:xfrm>
            <a:off x="5214196" y="4364968"/>
            <a:ext cx="3600000" cy="184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158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652E8DF-F029-46A0-807D-D4CF61498FBF}" type="datetime4">
              <a:rPr lang="nl-NL" smtClean="0">
                <a:latin typeface="Verdana" pitchFamily="34" charset="0"/>
              </a:rPr>
              <a:pPr/>
              <a:t>28 november 2022</a:t>
            </a:fld>
            <a:endParaRPr lang="en-US">
              <a:latin typeface="Verdana" pitchFamily="34" charset="0"/>
            </a:endParaRPr>
          </a:p>
        </p:txBody>
      </p:sp>
      <p:sp>
        <p:nvSpPr>
          <p:cNvPr id="6147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6148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78C626-FE13-4246-94D0-E095C3DE395E}" type="slidenum">
              <a:rPr lang="en-US" smtClean="0">
                <a:latin typeface="Verdana" pitchFamily="34" charset="0"/>
              </a:rPr>
              <a:pPr/>
              <a:t>5</a:t>
            </a:fld>
            <a:endParaRPr lang="en-US">
              <a:latin typeface="Verdana" pitchFamily="34" charset="0"/>
            </a:endParaRPr>
          </a:p>
        </p:txBody>
      </p:sp>
      <p:pic>
        <p:nvPicPr>
          <p:cNvPr id="7170" name="Picture 2" descr="Smart Software Tools for Your Next Literature Search">
            <a:extLst>
              <a:ext uri="{FF2B5EF4-FFF2-40B4-BE49-F238E27FC236}">
                <a16:creationId xmlns:a16="http://schemas.microsoft.com/office/drawing/2014/main" id="{7BF0C1BB-4A21-7B7C-BD44-8E84481BD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1F2380-5033-702E-330C-A1CA0D784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606" y="3793120"/>
            <a:ext cx="6068690" cy="635670"/>
          </a:xfrm>
        </p:spPr>
        <p:txBody>
          <a:bodyPr/>
          <a:lstStyle/>
          <a:p>
            <a:r>
              <a:rPr lang="en-US" sz="4000" dirty="0" err="1"/>
              <a:t>Speurtocht</a:t>
            </a:r>
            <a:r>
              <a:rPr lang="en-US" sz="4000" dirty="0"/>
              <a:t> </a:t>
            </a:r>
            <a:r>
              <a:rPr lang="en-US" sz="4000" dirty="0" err="1"/>
              <a:t>naar</a:t>
            </a:r>
            <a:r>
              <a:rPr lang="en-US" sz="4000" dirty="0"/>
              <a:t> </a:t>
            </a:r>
            <a:r>
              <a:rPr lang="en-US" sz="4000" dirty="0" err="1"/>
              <a:t>geschikte</a:t>
            </a:r>
            <a:r>
              <a:rPr lang="en-US" sz="4000" dirty="0"/>
              <a:t> </a:t>
            </a:r>
            <a:r>
              <a:rPr lang="en-US" sz="4000" dirty="0" err="1"/>
              <a:t>werken</a:t>
            </a:r>
            <a:r>
              <a:rPr lang="en-US" sz="4000" dirty="0"/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375333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itle 1">
            <a:extLst>
              <a:ext uri="{FF2B5EF4-FFF2-40B4-BE49-F238E27FC236}">
                <a16:creationId xmlns:a16="http://schemas.microsoft.com/office/drawing/2014/main" id="{137119CD-043D-981D-4B1A-EFE0AB84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36712"/>
            <a:ext cx="3008313" cy="635670"/>
          </a:xfrm>
        </p:spPr>
        <p:txBody>
          <a:bodyPr/>
          <a:lstStyle/>
          <a:p>
            <a:r>
              <a:rPr lang="en-US" sz="4000" dirty="0"/>
              <a:t>By </a:t>
            </a:r>
            <a:r>
              <a:rPr lang="en-US" sz="4000" dirty="0" err="1"/>
              <a:t>Farihah</a:t>
            </a:r>
            <a:endParaRPr lang="en-US" sz="4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CFCF52-9202-6380-C2EA-DFD6F2B7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0387" y="273050"/>
            <a:ext cx="4399400" cy="621823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155" name="Text Placeholder 3">
            <a:extLst>
              <a:ext uri="{FF2B5EF4-FFF2-40B4-BE49-F238E27FC236}">
                <a16:creationId xmlns:a16="http://schemas.microsoft.com/office/drawing/2014/main" id="{9C48F482-C42B-B139-6B86-DBB2B7351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insta</a:t>
            </a:r>
            <a:r>
              <a:rPr lang="en-US" sz="2000" dirty="0"/>
              <a:t>-novel door </a:t>
            </a:r>
          </a:p>
          <a:p>
            <a:r>
              <a:rPr lang="en-US" sz="2000" dirty="0"/>
              <a:t>Rachel Visscher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14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0" y="188913"/>
            <a:ext cx="4392613" cy="360362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1652E8DF-F029-46A0-807D-D4CF61498FBF}" type="datetime4">
              <a:rPr lang="nl-NL" smtClean="0"/>
              <a:pPr>
                <a:spcAft>
                  <a:spcPts val="600"/>
                </a:spcAft>
              </a:pPr>
              <a:t>28 november 2022</a:t>
            </a:fld>
            <a:endParaRPr lang="en-US"/>
          </a:p>
        </p:txBody>
      </p:sp>
      <p:sp>
        <p:nvSpPr>
          <p:cNvPr id="6157" name="Footer Placeholder 5">
            <a:extLst>
              <a:ext uri="{FF2B5EF4-FFF2-40B4-BE49-F238E27FC236}">
                <a16:creationId xmlns:a16="http://schemas.microsoft.com/office/drawing/2014/main" id="{19953AFD-F7E8-58E2-8DEA-9BE4817E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3" y="6308725"/>
            <a:ext cx="6983412" cy="268288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14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812088" y="6308725"/>
            <a:ext cx="1152525" cy="28892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C878C626-FE13-4246-94D0-E095C3DE395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2" name="Picture 2" descr="Alleen in rok ben je welkom | Trouw">
            <a:extLst>
              <a:ext uri="{FF2B5EF4-FFF2-40B4-BE49-F238E27FC236}">
                <a16:creationId xmlns:a16="http://schemas.microsoft.com/office/drawing/2014/main" id="{6200331D-5D2A-8FBA-E756-429CE0C57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1" r="28202"/>
          <a:stretch/>
        </p:blipFill>
        <p:spPr bwMode="auto">
          <a:xfrm>
            <a:off x="341176" y="2445672"/>
            <a:ext cx="324036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652E8DF-F029-46A0-807D-D4CF61498FBF}" type="datetime4">
              <a:rPr lang="nl-NL" smtClean="0">
                <a:latin typeface="Verdana" pitchFamily="34" charset="0"/>
              </a:rPr>
              <a:pPr/>
              <a:t>28 november 2022</a:t>
            </a:fld>
            <a:endParaRPr lang="en-US">
              <a:latin typeface="Verdana" pitchFamily="34" charset="0"/>
            </a:endParaRPr>
          </a:p>
        </p:txBody>
      </p:sp>
      <p:sp>
        <p:nvSpPr>
          <p:cNvPr id="6147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6148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78C626-FE13-4246-94D0-E095C3DE395E}" type="slidenum">
              <a:rPr lang="en-US" smtClean="0">
                <a:latin typeface="Verdana" pitchFamily="34" charset="0"/>
              </a:rPr>
              <a:pPr/>
              <a:t>7</a:t>
            </a:fld>
            <a:endParaRPr lang="en-US">
              <a:latin typeface="Verdana" pitchFamily="34" charset="0"/>
            </a:endParaRPr>
          </a:p>
        </p:txBody>
      </p:sp>
      <p:pic>
        <p:nvPicPr>
          <p:cNvPr id="6160" name="Picture 16" descr="Aandacht voor @byfarihah door het Humanity House. Lees het hele artikel.">
            <a:extLst>
              <a:ext uri="{FF2B5EF4-FFF2-40B4-BE49-F238E27FC236}">
                <a16:creationId xmlns:a16="http://schemas.microsoft.com/office/drawing/2014/main" id="{DEDA83E7-1A55-952C-7709-DFFA99FCE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13" y="3968987"/>
            <a:ext cx="4320000" cy="242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9F3A30A-6669-7466-1687-25F1E4FDA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000" y="246048"/>
            <a:ext cx="2520000" cy="331168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B30EA90-EDA7-AD3E-7D3A-ED27C859C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502846"/>
            <a:ext cx="5563376" cy="1438476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C1EE0DDD-EFD7-39D0-686E-4A6F00B962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20" y="344681"/>
            <a:ext cx="4320000" cy="84907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680E00A-2362-F1A9-12C0-2986159834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91" y="3276047"/>
            <a:ext cx="3600000" cy="355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652E8DF-F029-46A0-807D-D4CF61498FBF}" type="datetime4">
              <a:rPr lang="nl-NL" smtClean="0">
                <a:latin typeface="Verdana" pitchFamily="34" charset="0"/>
              </a:rPr>
              <a:pPr/>
              <a:t>28 november 2022</a:t>
            </a:fld>
            <a:endParaRPr lang="en-US">
              <a:latin typeface="Verdana" pitchFamily="34" charset="0"/>
            </a:endParaRPr>
          </a:p>
        </p:txBody>
      </p:sp>
      <p:sp>
        <p:nvSpPr>
          <p:cNvPr id="6147" name="Tijdelijke aanduiding voor voettekst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6148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78C626-FE13-4246-94D0-E095C3DE395E}" type="slidenum">
              <a:rPr lang="en-US" smtClean="0">
                <a:latin typeface="Verdana" pitchFamily="34" charset="0"/>
              </a:rPr>
              <a:pPr/>
              <a:t>8</a:t>
            </a:fld>
            <a:endParaRPr lang="en-US">
              <a:latin typeface="Verdana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0ED2559-CE38-53A9-CF07-B6968FAC9767}"/>
              </a:ext>
            </a:extLst>
          </p:cNvPr>
          <p:cNvSpPr txBox="1"/>
          <p:nvPr/>
        </p:nvSpPr>
        <p:spPr>
          <a:xfrm>
            <a:off x="1587236" y="764704"/>
            <a:ext cx="7488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https://www.npostart.nl/na-het-nieuws/01-11-2019/BV_101394960</a:t>
            </a:r>
            <a:endParaRPr lang="nl-NL" dirty="0"/>
          </a:p>
          <a:p>
            <a:endParaRPr lang="nl-NL" dirty="0"/>
          </a:p>
        </p:txBody>
      </p:sp>
      <p:pic>
        <p:nvPicPr>
          <p:cNvPr id="9218" name="Picture 2" descr="Ik hoop dat de volgers zullen proberen zich in te leven in haar situatie. Vluchtelingen willen net als ieder ander graag als mens worden gezien.">
            <a:extLst>
              <a:ext uri="{FF2B5EF4-FFF2-40B4-BE49-F238E27FC236}">
                <a16:creationId xmlns:a16="http://schemas.microsoft.com/office/drawing/2014/main" id="{6BDDC096-6B30-D6B3-0FFD-C834A58E9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09" y="1742906"/>
            <a:ext cx="5400000" cy="337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3462E8E-9506-B936-526B-E7256309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587" y="5394074"/>
            <a:ext cx="5976664" cy="635670"/>
          </a:xfrm>
        </p:spPr>
        <p:txBody>
          <a:bodyPr/>
          <a:lstStyle/>
          <a:p>
            <a:r>
              <a:rPr lang="en-US" sz="2000" dirty="0"/>
              <a:t>Interview ‘Na het </a:t>
            </a:r>
            <a:r>
              <a:rPr lang="en-US" sz="2000" dirty="0" err="1"/>
              <a:t>nieuws</a:t>
            </a:r>
            <a:r>
              <a:rPr lang="en-US" sz="2000" dirty="0"/>
              <a:t>’ 01-11-2019</a:t>
            </a:r>
          </a:p>
        </p:txBody>
      </p:sp>
    </p:spTree>
    <p:extLst>
      <p:ext uri="{BB962C8B-B14F-4D97-AF65-F5344CB8AC3E}">
        <p14:creationId xmlns:p14="http://schemas.microsoft.com/office/powerpoint/2010/main" val="2476659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0E16ED-B983-E5A8-F9B2-E16EEF93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D86E42-4D3B-0922-DCF7-C55874B3E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D22E4C-5033-3670-52C2-FCB644629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7299A9-AB46-4967-8D69-CFCFE30F98A0}" type="datetime4">
              <a:rPr lang="nl-NL"/>
              <a:pPr>
                <a:defRPr/>
              </a:pPr>
              <a:t>28 november 2022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249411-44FF-9BDD-EA9D-C5E552E0D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69E633-B93D-44B7-0283-0CA56FEB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35C-8145-43CD-9251-2E6A2677215A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58412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_presentatie_972003_v2">
  <a:themeElements>
    <a:clrScheme name="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e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angepast ontwerp">
  <a:themeElements>
    <a:clrScheme name="1_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angepast ontwer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b250b619cdb4c69bf8a6bf10e3738d5 xmlns="397ceb1f-7b72-4390-86ce-9f064700afcd">
      <Terms xmlns="http://schemas.microsoft.com/office/infopath/2007/PartnerControls"/>
    </kb250b619cdb4c69bf8a6bf10e3738d5>
    <i910f0a634d84615ba8d4b1780b6d1f6 xmlns="9cf87061-a9fb-4a29-9305-6b05a589d4c9">
      <Terms xmlns="http://schemas.microsoft.com/office/infopath/2007/PartnerControls"/>
    </i910f0a634d84615ba8d4b1780b6d1f6>
    <e3bb5650751a4022a0048727d3412cf5 xmlns="9cf87061-a9fb-4a29-9305-6b05a589d4c9">
      <Terms xmlns="http://schemas.microsoft.com/office/infopath/2007/PartnerControls"/>
    </e3bb5650751a4022a0048727d3412cf5>
    <lb0bfe65190e40f29185af3193497af0 xmlns="397ceb1f-7b72-4390-86ce-9f064700afcd">
      <Terms xmlns="http://schemas.microsoft.com/office/infopath/2007/PartnerControls"/>
    </lb0bfe65190e40f29185af3193497af0>
    <Datum_x0020_overleg xmlns="397ceb1f-7b72-4390-86ce-9f064700afcd" xsi:nil="true"/>
    <lcf76f155ced4ddcb4097134ff3c332f xmlns="86633fae-5d59-4122-936a-6c28bef77168">
      <Terms xmlns="http://schemas.microsoft.com/office/infopath/2007/PartnerControls"/>
    </lcf76f155ced4ddcb4097134ff3c332f>
    <cbb9e131deae473ca19481fda6e823e7 xmlns="9cf87061-a9fb-4a29-9305-6b05a589d4c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Educatie</TermName>
          <TermId xmlns="http://schemas.microsoft.com/office/infopath/2007/PartnerControls">8321b721-7ba1-4bd3-b896-cda48d50285c</TermId>
        </TermInfo>
      </Terms>
    </cbb9e131deae473ca19481fda6e823e7>
    <TaxCatchAll xmlns="397ceb1f-7b72-4390-86ce-9f064700afcd">
      <Value>67</Value>
    </TaxCatchAll>
    <lbd19688e63942c9acefa7e629242fe0 xmlns="397ceb1f-7b72-4390-86ce-9f064700afcd">
      <Terms xmlns="http://schemas.microsoft.com/office/infopath/2007/PartnerControls"/>
    </lbd19688e63942c9acefa7e629242fe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MB-document" ma:contentTypeID="0x010100E55FE47644009444B0BAC76DA02EF8FA0021159393D833BF42A79125F6F1DD0C01" ma:contentTypeVersion="25" ma:contentTypeDescription="" ma:contentTypeScope="" ma:versionID="9313f2a83808ffd6a91efa4380f0b558">
  <xsd:schema xmlns:xsd="http://www.w3.org/2001/XMLSchema" xmlns:xs="http://www.w3.org/2001/XMLSchema" xmlns:p="http://schemas.microsoft.com/office/2006/metadata/properties" xmlns:ns2="397ceb1f-7b72-4390-86ce-9f064700afcd" xmlns:ns3="9cf87061-a9fb-4a29-9305-6b05a589d4c9" xmlns:ns4="86633fae-5d59-4122-936a-6c28bef77168" targetNamespace="http://schemas.microsoft.com/office/2006/metadata/properties" ma:root="true" ma:fieldsID="c9bac7f9ea7d004e3ff6b3bd792b79fa" ns2:_="" ns3:_="" ns4:_="">
    <xsd:import namespace="397ceb1f-7b72-4390-86ce-9f064700afcd"/>
    <xsd:import namespace="9cf87061-a9fb-4a29-9305-6b05a589d4c9"/>
    <xsd:import namespace="86633fae-5d59-4122-936a-6c28bef77168"/>
    <xsd:element name="properties">
      <xsd:complexType>
        <xsd:sequence>
          <xsd:element name="documentManagement">
            <xsd:complexType>
              <xsd:all>
                <xsd:element ref="ns2:lb0bfe65190e40f29185af3193497af0" minOccurs="0"/>
                <xsd:element ref="ns2:TaxCatchAll" minOccurs="0"/>
                <xsd:element ref="ns2:TaxCatchAllLabel" minOccurs="0"/>
                <xsd:element ref="ns2:lbd19688e63942c9acefa7e629242fe0" minOccurs="0"/>
                <xsd:element ref="ns2:kb250b619cdb4c69bf8a6bf10e3738d5" minOccurs="0"/>
                <xsd:element ref="ns2:Datum_x0020_overleg" minOccurs="0"/>
                <xsd:element ref="ns3:i910f0a634d84615ba8d4b1780b6d1f6" minOccurs="0"/>
                <xsd:element ref="ns3:e3bb5650751a4022a0048727d3412cf5" minOccurs="0"/>
                <xsd:element ref="ns3:cbb9e131deae473ca19481fda6e823e7" minOccurs="0"/>
                <xsd:element ref="ns3:SharedWithUsers" minOccurs="0"/>
                <xsd:element ref="ns3:SharedWithDetails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lcf76f155ced4ddcb4097134ff3c332f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ceb1f-7b72-4390-86ce-9f064700afcd" elementFormDefault="qualified">
    <xsd:import namespace="http://schemas.microsoft.com/office/2006/documentManagement/types"/>
    <xsd:import namespace="http://schemas.microsoft.com/office/infopath/2007/PartnerControls"/>
    <xsd:element name="lb0bfe65190e40f29185af3193497af0" ma:index="8" nillable="true" ma:taxonomy="true" ma:internalName="lb0bfe65190e40f29185af3193497af0" ma:taxonomyFieldName="Doel" ma:displayName="Doel" ma:default="" ma:fieldId="{5b0bfe65-190e-40f2-9185-af3193497af0}" ma:sspId="4d84b1bd-df9e-4531-bf4f-1c5ce674ede4" ma:termSetId="237cf5af-ebf7-403d-a57a-e7770cb365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7df58b4-7ea0-4815-8e83-032e3d49dc12}" ma:internalName="TaxCatchAll" ma:showField="CatchAllData" ma:web="9cf87061-a9fb-4a29-9305-6b05a589d4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7df58b4-7ea0-4815-8e83-032e3d49dc12}" ma:internalName="TaxCatchAllLabel" ma:readOnly="true" ma:showField="CatchAllDataLabel" ma:web="9cf87061-a9fb-4a29-9305-6b05a589d4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bd19688e63942c9acefa7e629242fe0" ma:index="12" nillable="true" ma:taxonomy="true" ma:internalName="lbd19688e63942c9acefa7e629242fe0" ma:taxonomyFieldName="Proces" ma:displayName="Proces" ma:default="" ma:fieldId="{5bd19688-e639-42c9-acef-a7e629242fe0}" ma:sspId="4d84b1bd-df9e-4531-bf4f-1c5ce674ede4" ma:termSetId="e77ddb35-98c7-4857-9af1-f47ba76d06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b250b619cdb4c69bf8a6bf10e3738d5" ma:index="14" nillable="true" ma:taxonomy="true" ma:internalName="kb250b619cdb4c69bf8a6bf10e3738d5" ma:taxonomyFieldName="StatusBMB" ma:displayName="StatusBMB" ma:default="" ma:fieldId="{4b250b61-9cdb-4c69-bf8a-6bf10e3738d5}" ma:sspId="4d84b1bd-df9e-4531-bf4f-1c5ce674ede4" ma:termSetId="cacffded-2cbb-41c1-b4ec-32370d6459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atum_x0020_overleg" ma:index="16" nillable="true" ma:displayName="Datum overleg" ma:format="DateOnly" ma:internalName="Datum_x0020_overleg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7061-a9fb-4a29-9305-6b05a589d4c9" elementFormDefault="qualified">
    <xsd:import namespace="http://schemas.microsoft.com/office/2006/documentManagement/types"/>
    <xsd:import namespace="http://schemas.microsoft.com/office/infopath/2007/PartnerControls"/>
    <xsd:element name="i910f0a634d84615ba8d4b1780b6d1f6" ma:index="18" nillable="true" ma:taxonomy="true" ma:internalName="i910f0a634d84615ba8d4b1780b6d1f6" ma:taxonomyFieldName="Jaar" ma:displayName="Jaar" ma:default="" ma:fieldId="{2910f0a6-34d8-4615-ba8d-4b1780b6d1f6}" ma:sspId="4d84b1bd-df9e-4531-bf4f-1c5ce674ede4" ma:termSetId="f88e8c9d-5939-4ddb-b44c-16f9b6bc98f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3bb5650751a4022a0048727d3412cf5" ma:index="20" nillable="true" ma:taxonomy="true" ma:internalName="e3bb5650751a4022a0048727d3412cf5" ma:taxonomyFieldName="Documenttype" ma:displayName="Documenttype" ma:default="" ma:fieldId="{e3bb5650-751a-4022-a004-8727d3412cf5}" ma:sspId="4d84b1bd-df9e-4531-bf4f-1c5ce674ede4" ma:termSetId="97c161f3-a33b-4620-8e87-c9354f4f6d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b9e131deae473ca19481fda6e823e7" ma:index="22" ma:taxonomy="true" ma:internalName="cbb9e131deae473ca19481fda6e823e7" ma:taxonomyFieldName="Onderwerp_DigitaleLiteratuur" ma:displayName="Onderwerp" ma:default="" ma:fieldId="{cbb9e131-deae-473c-a194-81fda6e823e7}" ma:sspId="4d84b1bd-df9e-4531-bf4f-1c5ce674ede4" ma:termSetId="7df7ee16-4ce2-4332-bbd9-68ef800b14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33fae-5d59-4122-936a-6c28bef77168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7" nillable="true" ma:displayName="Tags" ma:internalName="MediaServiceAutoTags" ma:readOnly="true">
      <xsd:simpleType>
        <xsd:restriction base="dms:Text"/>
      </xsd:simpleType>
    </xsd:element>
    <xsd:element name="MediaServiceOCR" ma:index="2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2" nillable="true" ma:taxonomy="true" ma:internalName="lcf76f155ced4ddcb4097134ff3c332f" ma:taxonomyFieldName="MediaServiceImageTags" ma:displayName="Afbeeldingtags" ma:readOnly="false" ma:fieldId="{5cf76f15-5ced-4ddc-b409-7134ff3c332f}" ma:taxonomyMulti="true" ma:sspId="4d84b1bd-df9e-4531-bf4f-1c5ce674ed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4d84b1bd-df9e-4531-bf4f-1c5ce674ede4" ContentTypeId="0x010100E55FE47644009444B0BAC76DA02EF8FA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D2FBF3-ED8E-4981-86F1-48A5C8A8FB77}">
  <ds:schemaRefs>
    <ds:schemaRef ds:uri="http://schemas.microsoft.com/office/2006/metadata/properties"/>
    <ds:schemaRef ds:uri="http://schemas.microsoft.com/office/infopath/2007/PartnerControls"/>
    <ds:schemaRef ds:uri="397ceb1f-7b72-4390-86ce-9f064700afcd"/>
    <ds:schemaRef ds:uri="9cf87061-a9fb-4a29-9305-6b05a589d4c9"/>
    <ds:schemaRef ds:uri="86633fae-5d59-4122-936a-6c28bef77168"/>
  </ds:schemaRefs>
</ds:datastoreItem>
</file>

<file path=customXml/itemProps2.xml><?xml version="1.0" encoding="utf-8"?>
<ds:datastoreItem xmlns:ds="http://schemas.openxmlformats.org/officeDocument/2006/customXml" ds:itemID="{FD6E1479-1F52-4ACE-B589-91B95435F2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ceb1f-7b72-4390-86ce-9f064700afcd"/>
    <ds:schemaRef ds:uri="9cf87061-a9fb-4a29-9305-6b05a589d4c9"/>
    <ds:schemaRef ds:uri="86633fae-5d59-4122-936a-6c28bef771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69FF57-0B37-4CE2-B745-C1E7FBD0B84A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0E9B2716-1D4E-44CE-8002-6E89DE1F03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</Template>
  <TotalTime>331</TotalTime>
  <Words>251</Words>
  <Application>Microsoft Office PowerPoint</Application>
  <PresentationFormat>Diavoorstelling (4:3)</PresentationFormat>
  <Paragraphs>71</Paragraphs>
  <Slides>11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Sjabloon_presentatie_972003_v2</vt:lpstr>
      <vt:lpstr>Aangepast ontwerp</vt:lpstr>
      <vt:lpstr>1_Aangepast ontwerp</vt:lpstr>
      <vt:lpstr>PowerPoint-presentatie</vt:lpstr>
      <vt:lpstr>Even voorstellen….</vt:lpstr>
      <vt:lpstr>Achtergrond project</vt:lpstr>
      <vt:lpstr>Waarom Digitale Literatuur  in het onderwijs?</vt:lpstr>
      <vt:lpstr>Speurtocht naar geschikte werken…..</vt:lpstr>
      <vt:lpstr>By Farihah</vt:lpstr>
      <vt:lpstr>PowerPoint-presentatie</vt:lpstr>
      <vt:lpstr>Interview ‘Na het nieuws’ 01-11-2019</vt:lpstr>
      <vt:lpstr>PowerPoint-presentatie</vt:lpstr>
      <vt:lpstr>En dan nu: By Farihah zelf beleven!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Geert Smeets</dc:creator>
  <cp:lastModifiedBy>Geert Smeets</cp:lastModifiedBy>
  <cp:revision>17</cp:revision>
  <cp:lastPrinted>2009-06-10T09:16:07Z</cp:lastPrinted>
  <dcterms:created xsi:type="dcterms:W3CDTF">2017-02-06T10:13:14Z</dcterms:created>
  <dcterms:modified xsi:type="dcterms:W3CDTF">2022-11-28T09:50:19Z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0x010100E55FE47644009444B0BAC76DA02EF8FA0021159393D833BF42A79125F6F1DD0C01</vt:lpwstr>
  </property>
  <property fmtid="{D5CDD505-2E9C-101B-9397-08002B2CF9AE}" pid="3" name="MediaServiceImageTags">
    <vt:lpwstr/>
  </property>
  <property fmtid="{D5CDD505-2E9C-101B-9397-08002B2CF9AE}" pid="4" name="Documenttype">
    <vt:lpwstr/>
  </property>
  <property fmtid="{D5CDD505-2E9C-101B-9397-08002B2CF9AE}" pid="5" name="Doel">
    <vt:lpwstr/>
  </property>
  <property fmtid="{D5CDD505-2E9C-101B-9397-08002B2CF9AE}" pid="6" name="StatusBMB">
    <vt:lpwstr/>
  </property>
  <property fmtid="{D5CDD505-2E9C-101B-9397-08002B2CF9AE}" pid="7" name="Proces">
    <vt:lpwstr/>
  </property>
  <property fmtid="{D5CDD505-2E9C-101B-9397-08002B2CF9AE}" pid="8" name="Onderwerp_DigitaleLiteratuur">
    <vt:lpwstr>67;#Educatie|8321b721-7ba1-4bd3-b896-cda48d50285c</vt:lpwstr>
  </property>
  <property fmtid="{D5CDD505-2E9C-101B-9397-08002B2CF9AE}" pid="9" name="Jaar">
    <vt:lpwstr/>
  </property>
</Properties>
</file>